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68"/>
  </p:notesMasterIdLst>
  <p:sldIdLst>
    <p:sldId id="256" r:id="rId2"/>
    <p:sldId id="259" r:id="rId3"/>
    <p:sldId id="257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0" r:id="rId44"/>
    <p:sldId id="301" r:id="rId45"/>
    <p:sldId id="302" r:id="rId46"/>
    <p:sldId id="303" r:id="rId47"/>
    <p:sldId id="304" r:id="rId48"/>
    <p:sldId id="305" r:id="rId49"/>
    <p:sldId id="306" r:id="rId50"/>
    <p:sldId id="307" r:id="rId51"/>
    <p:sldId id="308" r:id="rId52"/>
    <p:sldId id="309" r:id="rId53"/>
    <p:sldId id="310" r:id="rId54"/>
    <p:sldId id="311" r:id="rId55"/>
    <p:sldId id="312" r:id="rId56"/>
    <p:sldId id="313" r:id="rId57"/>
    <p:sldId id="314" r:id="rId58"/>
    <p:sldId id="316" r:id="rId59"/>
    <p:sldId id="317" r:id="rId60"/>
    <p:sldId id="318" r:id="rId61"/>
    <p:sldId id="319" r:id="rId62"/>
    <p:sldId id="320" r:id="rId63"/>
    <p:sldId id="321" r:id="rId64"/>
    <p:sldId id="322" r:id="rId65"/>
    <p:sldId id="323" r:id="rId66"/>
    <p:sldId id="324" r:id="rId6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710" autoAdjust="0"/>
  </p:normalViewPr>
  <p:slideViewPr>
    <p:cSldViewPr>
      <p:cViewPr varScale="1">
        <p:scale>
          <a:sx n="114" d="100"/>
          <a:sy n="114" d="100"/>
        </p:scale>
        <p:origin x="152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318999-B9A2-4087-8258-19A43F7B4627}" type="datetimeFigureOut">
              <a:rPr lang="en-US" smtClean="0"/>
              <a:t>10/13/2017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70D442-A356-47BC-99F4-36FAD3DE1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6849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False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0D442-A356-47BC-99F4-36FAD3DE11F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1635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True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0D442-A356-47BC-99F4-36FAD3DE11F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9695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0D442-A356-47BC-99F4-36FAD3DE11F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5055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0D442-A356-47BC-99F4-36FAD3DE11F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8232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True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0D442-A356-47BC-99F4-36FAD3DE11F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3151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False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0D442-A356-47BC-99F4-36FAD3DE11F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0120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0D442-A356-47BC-99F4-36FAD3DE11F8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11350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False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0D442-A356-47BC-99F4-36FAD3DE11F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6284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False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0D442-A356-47BC-99F4-36FAD3DE11F8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11660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0D442-A356-47BC-99F4-36FAD3DE11F8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851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0D442-A356-47BC-99F4-36FAD3DE11F8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8809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False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0D442-A356-47BC-99F4-36FAD3DE11F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14977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A,</a:t>
            </a:r>
            <a:r>
              <a:rPr lang="en-US" baseline="0" dirty="0"/>
              <a:t>  B, 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0D442-A356-47BC-99F4-36FAD3DE11F8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42306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0D442-A356-47BC-99F4-36FAD3DE11F8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19674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False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0D442-A356-47BC-99F4-36FAD3DE11F8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04883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0D442-A356-47BC-99F4-36FAD3DE11F8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19796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False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0D442-A356-47BC-99F4-36FAD3DE11F8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0005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0D442-A356-47BC-99F4-36FAD3DE11F8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38647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False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0D442-A356-47BC-99F4-36FAD3DE11F8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91822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0D442-A356-47BC-99F4-36FAD3DE11F8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20305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False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0D442-A356-47BC-99F4-36FAD3DE11F8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92735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True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0D442-A356-47BC-99F4-36FAD3DE11F8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2346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0D442-A356-47BC-99F4-36FAD3DE11F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11490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False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0D442-A356-47BC-99F4-36FAD3DE11F8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92274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False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0D442-A356-47BC-99F4-36FAD3DE11F8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74887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0D442-A356-47BC-99F4-36FAD3DE11F8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74580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0D442-A356-47BC-99F4-36FAD3DE11F8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0037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0D442-A356-47BC-99F4-36FAD3DE11F8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25576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0D442-A356-47BC-99F4-36FAD3DE11F8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87247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0D442-A356-47BC-99F4-36FAD3DE11F8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05076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0D442-A356-47BC-99F4-36FAD3DE11F8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571203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False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0D442-A356-47BC-99F4-36FAD3DE11F8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63896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True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0D442-A356-47BC-99F4-36FAD3DE11F8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9085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False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0D442-A356-47BC-99F4-36FAD3DE11F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500699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True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0D442-A356-47BC-99F4-36FAD3DE11F8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240933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False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0D442-A356-47BC-99F4-36FAD3DE11F8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248850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True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0D442-A356-47BC-99F4-36FAD3DE11F8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282695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0D442-A356-47BC-99F4-36FAD3DE11F8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263455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False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0D442-A356-47BC-99F4-36FAD3DE11F8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39491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0D442-A356-47BC-99F4-36FAD3DE11F8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468381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0D442-A356-47BC-99F4-36FAD3DE11F8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47995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0D442-A356-47BC-99F4-36FAD3DE11F8}" type="slidenum">
              <a:rPr lang="en-US" smtClean="0"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128208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A,B,C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0D442-A356-47BC-99F4-36FAD3DE11F8}" type="slidenum">
              <a:rPr lang="en-US" smtClean="0"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440134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0D442-A356-47BC-99F4-36FAD3DE11F8}" type="slidenum">
              <a:rPr lang="en-US" smtClean="0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912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0D442-A356-47BC-99F4-36FAD3DE11F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841050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0D442-A356-47BC-99F4-36FAD3DE11F8}" type="slidenum">
              <a:rPr lang="en-US" smtClean="0"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453795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False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0D442-A356-47BC-99F4-36FAD3DE11F8}" type="slidenum">
              <a:rPr lang="en-US" smtClean="0"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043325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False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0D442-A356-47BC-99F4-36FAD3DE11F8}" type="slidenum">
              <a:rPr lang="en-US" smtClean="0"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058524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True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0D442-A356-47BC-99F4-36FAD3DE11F8}" type="slidenum">
              <a:rPr lang="en-US" smtClean="0"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84814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0D442-A356-47BC-99F4-36FAD3DE11F8}" type="slidenum">
              <a:rPr lang="en-US" smtClean="0"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640818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0D442-A356-47BC-99F4-36FAD3DE11F8}" type="slidenum">
              <a:rPr lang="en-US" smtClean="0"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722877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0D442-A356-47BC-99F4-36FAD3DE11F8}" type="slidenum">
              <a:rPr lang="en-US" smtClean="0"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2581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True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0D442-A356-47BC-99F4-36FAD3DE11F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3110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False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0D442-A356-47BC-99F4-36FAD3DE11F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9802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True:  Extension, which class? String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0D442-A356-47BC-99F4-36FAD3DE11F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7325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False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0D442-A356-47BC-99F4-36FAD3DE11F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4662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C133C-77E1-4C7C-A922-A387385EF5FD}" type="datetimeFigureOut">
              <a:rPr lang="en-US" smtClean="0"/>
              <a:t>10/13/2017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5DDB0-87BD-4087-B8DB-CC1C14A290A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C133C-77E1-4C7C-A922-A387385EF5FD}" type="datetimeFigureOut">
              <a:rPr lang="en-US" smtClean="0"/>
              <a:t>10/13/2017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5DDB0-87BD-4087-B8DB-CC1C14A290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C133C-77E1-4C7C-A922-A387385EF5FD}" type="datetimeFigureOut">
              <a:rPr lang="en-US" smtClean="0"/>
              <a:t>10/13/2017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5DDB0-87BD-4087-B8DB-CC1C14A290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C133C-77E1-4C7C-A922-A387385EF5FD}" type="datetimeFigureOut">
              <a:rPr lang="en-US" smtClean="0"/>
              <a:t>10/13/2017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5DDB0-87BD-4087-B8DB-CC1C14A290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C133C-77E1-4C7C-A922-A387385EF5FD}" type="datetimeFigureOut">
              <a:rPr lang="en-US" smtClean="0"/>
              <a:t>10/13/2017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5DDB0-87BD-4087-B8DB-CC1C14A290A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C133C-77E1-4C7C-A922-A387385EF5FD}" type="datetimeFigureOut">
              <a:rPr lang="en-US" smtClean="0"/>
              <a:t>10/13/2017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5DDB0-87BD-4087-B8DB-CC1C14A290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C133C-77E1-4C7C-A922-A387385EF5FD}" type="datetimeFigureOut">
              <a:rPr lang="en-US" smtClean="0"/>
              <a:t>10/13/2017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5DDB0-87BD-4087-B8DB-CC1C14A290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C133C-77E1-4C7C-A922-A387385EF5FD}" type="datetimeFigureOut">
              <a:rPr lang="en-US" smtClean="0"/>
              <a:t>10/13/2017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5DDB0-87BD-4087-B8DB-CC1C14A290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C133C-77E1-4C7C-A922-A387385EF5FD}" type="datetimeFigureOut">
              <a:rPr lang="en-US" smtClean="0"/>
              <a:t>10/13/2017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5DDB0-87BD-4087-B8DB-CC1C14A290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C133C-77E1-4C7C-A922-A387385EF5FD}" type="datetimeFigureOut">
              <a:rPr lang="en-US" smtClean="0"/>
              <a:t>10/13/2017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5DDB0-87BD-4087-B8DB-CC1C14A290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C133C-77E1-4C7C-A922-A387385EF5FD}" type="datetimeFigureOut">
              <a:rPr lang="en-US" smtClean="0"/>
              <a:t>10/13/2017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B95DDB0-87BD-4087-B8DB-CC1C14A290AC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88C133C-77E1-4C7C-A922-A387385EF5FD}" type="datetimeFigureOut">
              <a:rPr lang="en-US" smtClean="0"/>
              <a:t>10/13/2017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B95DDB0-87BD-4087-B8DB-CC1C14A290AC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Review Session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Biggest discrepancy questions</a:t>
            </a:r>
          </a:p>
          <a:p>
            <a:r>
              <a:rPr lang="en-US" dirty="0"/>
              <a:t>(Top 27% scored well, bottom 27% scored poorly)</a:t>
            </a:r>
          </a:p>
        </p:txBody>
      </p:sp>
    </p:spTree>
    <p:extLst>
      <p:ext uri="{BB962C8B-B14F-4D97-AF65-F5344CB8AC3E}">
        <p14:creationId xmlns:p14="http://schemas.microsoft.com/office/powerpoint/2010/main" val="1123046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P4 Q20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Whole Group: 51%</a:t>
            </a:r>
          </a:p>
          <a:p>
            <a:r>
              <a:rPr lang="en-US" dirty="0"/>
              <a:t>Upper 27%: 80%</a:t>
            </a:r>
          </a:p>
          <a:p>
            <a:r>
              <a:rPr lang="en-US" dirty="0"/>
              <a:t>Lower 27%: 23%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Q: The names of properties begin with lowercase letters.</a:t>
            </a:r>
          </a:p>
        </p:txBody>
      </p:sp>
    </p:spTree>
    <p:extLst>
      <p:ext uri="{BB962C8B-B14F-4D97-AF65-F5344CB8AC3E}">
        <p14:creationId xmlns:p14="http://schemas.microsoft.com/office/powerpoint/2010/main" val="26070541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P3 Q9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Whole Group: 72%</a:t>
            </a:r>
          </a:p>
          <a:p>
            <a:r>
              <a:rPr lang="en-US" dirty="0"/>
              <a:t>Upper 27%: 100%</a:t>
            </a:r>
          </a:p>
          <a:p>
            <a:r>
              <a:rPr lang="en-US" dirty="0"/>
              <a:t>Lower 27%: 47%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Q: "hello World" is an instance of a class.</a:t>
            </a:r>
          </a:p>
        </p:txBody>
      </p:sp>
    </p:spTree>
    <p:extLst>
      <p:ext uri="{BB962C8B-B14F-4D97-AF65-F5344CB8AC3E}">
        <p14:creationId xmlns:p14="http://schemas.microsoft.com/office/powerpoint/2010/main" val="26070541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P4 Q5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Whole Group: 67%</a:t>
            </a:r>
          </a:p>
          <a:p>
            <a:r>
              <a:rPr lang="en-US" dirty="0"/>
              <a:t>Upper 27%: 95%</a:t>
            </a:r>
          </a:p>
          <a:p>
            <a:r>
              <a:rPr lang="en-US" dirty="0"/>
              <a:t>Lower 27%: 47%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Q: The number of properties in </a:t>
            </a:r>
            <a:r>
              <a:rPr lang="en-US" dirty="0" err="1"/>
              <a:t>AnotherLoopingFactorialSpreadsheet</a:t>
            </a:r>
            <a:r>
              <a:rPr lang="en-US" dirty="0"/>
              <a:t> is the same as the number of variables in it.</a:t>
            </a:r>
          </a:p>
        </p:txBody>
      </p:sp>
    </p:spTree>
    <p:extLst>
      <p:ext uri="{BB962C8B-B14F-4D97-AF65-F5344CB8AC3E}">
        <p14:creationId xmlns:p14="http://schemas.microsoft.com/office/powerpoint/2010/main" val="26070541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P4 Q10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Whole Group: 79%</a:t>
            </a:r>
          </a:p>
          <a:p>
            <a:r>
              <a:rPr lang="en-US" dirty="0"/>
              <a:t>Upper 27%: 100%</a:t>
            </a:r>
          </a:p>
          <a:p>
            <a:r>
              <a:rPr lang="en-US" dirty="0"/>
              <a:t>Lower 27%: 52%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Q: For each property of </a:t>
            </a:r>
            <a:r>
              <a:rPr lang="en-US" dirty="0" err="1"/>
              <a:t>ALoopingFactorialSpreadsheet</a:t>
            </a:r>
            <a:r>
              <a:rPr lang="en-US" dirty="0"/>
              <a:t> there exists a property with the same name and type in </a:t>
            </a:r>
            <a:r>
              <a:rPr lang="en-US" dirty="0" err="1"/>
              <a:t>AFactorialSpreadsheetPretender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070541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P4 Q26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Whole Group: 85%</a:t>
            </a:r>
          </a:p>
          <a:p>
            <a:r>
              <a:rPr lang="en-US" dirty="0"/>
              <a:t>Upper 27%: 100%</a:t>
            </a:r>
          </a:p>
          <a:p>
            <a:r>
              <a:rPr lang="en-US" dirty="0"/>
              <a:t>Lower 27%: 52%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Q: A write method of a property named P of type T has the name </a:t>
            </a:r>
            <a:r>
              <a:rPr lang="en-US" dirty="0" err="1"/>
              <a:t>setP</a:t>
            </a:r>
            <a:r>
              <a:rPr lang="en-US" dirty="0"/>
              <a:t> and:</a:t>
            </a:r>
          </a:p>
          <a:p>
            <a:pPr marL="514350" indent="-514350">
              <a:buAutoNum type="alphaUcPeriod"/>
            </a:pPr>
            <a:r>
              <a:rPr lang="en-US" dirty="0"/>
              <a:t>takes a parameter of type T, and returns a value of type T</a:t>
            </a:r>
          </a:p>
          <a:p>
            <a:pPr marL="514350" indent="-514350">
              <a:buAutoNum type="alphaUcPeriod"/>
            </a:pPr>
            <a:r>
              <a:rPr lang="en-US" dirty="0"/>
              <a:t>takes a parameter of type T, and returns no value.</a:t>
            </a:r>
          </a:p>
          <a:p>
            <a:pPr marL="514350" indent="-514350">
              <a:buAutoNum type="alphaUcPeriod"/>
            </a:pPr>
            <a:r>
              <a:rPr lang="en-US" dirty="0"/>
              <a:t>takes no parameter, and returns a value of type T</a:t>
            </a:r>
          </a:p>
        </p:txBody>
      </p:sp>
    </p:spTree>
    <p:extLst>
      <p:ext uri="{BB962C8B-B14F-4D97-AF65-F5344CB8AC3E}">
        <p14:creationId xmlns:p14="http://schemas.microsoft.com/office/powerpoint/2010/main" val="5292446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P4 Q27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Whole Group: 29%</a:t>
            </a:r>
          </a:p>
          <a:p>
            <a:r>
              <a:rPr lang="en-US" dirty="0"/>
              <a:t>Upper 27%: 52%</a:t>
            </a:r>
          </a:p>
          <a:p>
            <a:r>
              <a:rPr lang="en-US" dirty="0"/>
              <a:t>Lower 27%: 4%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Q: The names and types of the properties defined by a class depend on: </a:t>
            </a:r>
          </a:p>
          <a:p>
            <a:pPr marL="514350" indent="-514350">
              <a:buAutoNum type="alphaUcPeriod"/>
            </a:pPr>
            <a:r>
              <a:rPr lang="en-US" dirty="0"/>
              <a:t>Only public and non public methods of the class. </a:t>
            </a:r>
          </a:p>
          <a:p>
            <a:pPr marL="514350" indent="-514350">
              <a:buAutoNum type="alphaUcPeriod"/>
            </a:pPr>
            <a:r>
              <a:rPr lang="en-US" dirty="0"/>
              <a:t>Only public methods of the class.</a:t>
            </a:r>
          </a:p>
          <a:p>
            <a:pPr marL="514350" indent="-514350">
              <a:buAutoNum type="alphaUcPeriod"/>
            </a:pPr>
            <a:r>
              <a:rPr lang="en-US" dirty="0"/>
              <a:t>Only variables of the class.</a:t>
            </a:r>
          </a:p>
          <a:p>
            <a:pPr marL="514350" indent="-514350">
              <a:buAutoNum type="alphaUcPeriod"/>
            </a:pPr>
            <a:r>
              <a:rPr lang="en-US" dirty="0"/>
              <a:t>Variables and public instance methods of the class.</a:t>
            </a:r>
          </a:p>
        </p:txBody>
      </p:sp>
    </p:spTree>
    <p:extLst>
      <p:ext uri="{BB962C8B-B14F-4D97-AF65-F5344CB8AC3E}">
        <p14:creationId xmlns:p14="http://schemas.microsoft.com/office/powerpoint/2010/main" val="26800177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P2 Q21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Whole Group: 87%</a:t>
            </a:r>
          </a:p>
          <a:p>
            <a:r>
              <a:rPr lang="en-US" dirty="0"/>
              <a:t>Upper 27%: 100%</a:t>
            </a:r>
          </a:p>
          <a:p>
            <a:r>
              <a:rPr lang="en-US" dirty="0"/>
              <a:t>Lower 27%: 57%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Q: Factorials is a stateless class.</a:t>
            </a:r>
          </a:p>
        </p:txBody>
      </p:sp>
    </p:spTree>
    <p:extLst>
      <p:ext uri="{BB962C8B-B14F-4D97-AF65-F5344CB8AC3E}">
        <p14:creationId xmlns:p14="http://schemas.microsoft.com/office/powerpoint/2010/main" val="26800177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Constructors and Pointers Quiz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Mean 83%</a:t>
            </a:r>
          </a:p>
          <a:p>
            <a:r>
              <a:rPr lang="en-US" dirty="0"/>
              <a:t>Median 84%</a:t>
            </a:r>
          </a:p>
          <a:p>
            <a:r>
              <a:rPr lang="en-US" dirty="0" err="1"/>
              <a:t>Std</a:t>
            </a:r>
            <a:r>
              <a:rPr lang="en-US" dirty="0"/>
              <a:t> @11.25%</a:t>
            </a:r>
          </a:p>
        </p:txBody>
      </p:sp>
    </p:spTree>
    <p:extLst>
      <p:ext uri="{BB962C8B-B14F-4D97-AF65-F5344CB8AC3E}">
        <p14:creationId xmlns:p14="http://schemas.microsoft.com/office/powerpoint/2010/main" val="38117377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P3 Q10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Whole Group: 75%</a:t>
            </a:r>
          </a:p>
          <a:p>
            <a:r>
              <a:rPr lang="en-US" dirty="0"/>
              <a:t>Upper 27%: 95%</a:t>
            </a:r>
          </a:p>
          <a:p>
            <a:r>
              <a:rPr lang="en-US" dirty="0"/>
              <a:t>Lower 27%: 40%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Q: A null pointer exception is thrown when an uninitialized Object variable is printed.</a:t>
            </a:r>
          </a:p>
        </p:txBody>
      </p:sp>
    </p:spTree>
    <p:extLst>
      <p:ext uri="{BB962C8B-B14F-4D97-AF65-F5344CB8AC3E}">
        <p14:creationId xmlns:p14="http://schemas.microsoft.com/office/powerpoint/2010/main" val="16963159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P2 Q12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Whole Group: 72%</a:t>
            </a:r>
          </a:p>
          <a:p>
            <a:r>
              <a:rPr lang="en-US" dirty="0"/>
              <a:t>Upper 27%: 95%</a:t>
            </a:r>
          </a:p>
          <a:p>
            <a:r>
              <a:rPr lang="en-US" dirty="0"/>
              <a:t>Lower 27%: 45%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Q: The complier:</a:t>
            </a:r>
          </a:p>
          <a:p>
            <a:pPr marL="514350" indent="-514350">
              <a:buAutoNum type="alphaUcPeriod"/>
            </a:pPr>
            <a:r>
              <a:rPr lang="en-US" dirty="0"/>
              <a:t>may insert a constructor in the object code</a:t>
            </a:r>
          </a:p>
          <a:p>
            <a:pPr marL="514350" indent="-514350">
              <a:buAutoNum type="alphaUcPeriod"/>
            </a:pPr>
            <a:r>
              <a:rPr lang="en-US" dirty="0"/>
              <a:t>always inserts a constructor in the object code. </a:t>
            </a:r>
          </a:p>
          <a:p>
            <a:pPr marL="514350" indent="-514350">
              <a:buAutoNum type="alphaUcPeriod"/>
            </a:pPr>
            <a:r>
              <a:rPr lang="en-US" dirty="0"/>
              <a:t>never inserts a constructor in the object code.</a:t>
            </a:r>
          </a:p>
        </p:txBody>
      </p:sp>
    </p:spTree>
    <p:extLst>
      <p:ext uri="{BB962C8B-B14F-4D97-AF65-F5344CB8AC3E}">
        <p14:creationId xmlns:p14="http://schemas.microsoft.com/office/powerpoint/2010/main" val="1696315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Scanning Quiz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Mean 84%</a:t>
            </a:r>
          </a:p>
          <a:p>
            <a:r>
              <a:rPr lang="en-US" dirty="0"/>
              <a:t>Median 86%</a:t>
            </a:r>
          </a:p>
          <a:p>
            <a:r>
              <a:rPr lang="en-US" dirty="0" err="1"/>
              <a:t>Std</a:t>
            </a:r>
            <a:r>
              <a:rPr lang="en-US" dirty="0"/>
              <a:t> @10%</a:t>
            </a:r>
          </a:p>
        </p:txBody>
      </p:sp>
    </p:spTree>
    <p:extLst>
      <p:ext uri="{BB962C8B-B14F-4D97-AF65-F5344CB8AC3E}">
        <p14:creationId xmlns:p14="http://schemas.microsoft.com/office/powerpoint/2010/main" val="184658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P3 Q4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Whole Group: 75%</a:t>
            </a:r>
          </a:p>
          <a:p>
            <a:r>
              <a:rPr lang="en-US" dirty="0"/>
              <a:t>Upper 27%: 95%</a:t>
            </a:r>
          </a:p>
          <a:p>
            <a:r>
              <a:rPr lang="en-US" dirty="0"/>
              <a:t>Lower 27%: 45%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Q: It is not possible to access (use) the value of an uninitialized (instance/static) global variable.</a:t>
            </a:r>
          </a:p>
        </p:txBody>
      </p:sp>
    </p:spTree>
    <p:extLst>
      <p:ext uri="{BB962C8B-B14F-4D97-AF65-F5344CB8AC3E}">
        <p14:creationId xmlns:p14="http://schemas.microsoft.com/office/powerpoint/2010/main" val="16963159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P3 Q5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Whole Group: 82%</a:t>
            </a:r>
          </a:p>
          <a:p>
            <a:r>
              <a:rPr lang="en-US" dirty="0"/>
              <a:t>Upper 27%: 100%</a:t>
            </a:r>
          </a:p>
          <a:p>
            <a:r>
              <a:rPr lang="en-US" dirty="0"/>
              <a:t>Lower 27%: 50%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Q: A constructor can initialize an arbitrary uninitialized local variable (declared in any method).</a:t>
            </a:r>
          </a:p>
        </p:txBody>
      </p:sp>
    </p:spTree>
    <p:extLst>
      <p:ext uri="{BB962C8B-B14F-4D97-AF65-F5344CB8AC3E}">
        <p14:creationId xmlns:p14="http://schemas.microsoft.com/office/powerpoint/2010/main" val="16963159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P1 Q4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Whole Group: 29%</a:t>
            </a:r>
          </a:p>
          <a:p>
            <a:r>
              <a:rPr lang="en-US" dirty="0"/>
              <a:t>Upper 27%: 54%</a:t>
            </a:r>
          </a:p>
          <a:p>
            <a:r>
              <a:rPr lang="en-US" dirty="0"/>
              <a:t>Lower 27%: 9%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Q: If c is an instance of class C (defined by us), then (by default) </a:t>
            </a:r>
            <a:r>
              <a:rPr lang="en-US" dirty="0" err="1"/>
              <a:t>println</a:t>
            </a:r>
            <a:r>
              <a:rPr lang="en-US" dirty="0"/>
              <a:t>(c) displays:</a:t>
            </a:r>
          </a:p>
          <a:p>
            <a:pPr marL="514350" indent="-514350">
              <a:buAutoNum type="alphaUcPeriod"/>
            </a:pPr>
            <a:r>
              <a:rPr lang="en-US" dirty="0"/>
              <a:t>the properties of c.</a:t>
            </a:r>
          </a:p>
          <a:p>
            <a:pPr marL="514350" indent="-514350">
              <a:buAutoNum type="alphaUcPeriod"/>
            </a:pPr>
            <a:r>
              <a:rPr lang="en-US" dirty="0"/>
              <a:t>the memory address of c</a:t>
            </a:r>
          </a:p>
          <a:p>
            <a:pPr marL="514350" indent="-514350">
              <a:buAutoNum type="alphaUcPeriod"/>
            </a:pPr>
            <a:r>
              <a:rPr lang="en-US" dirty="0"/>
              <a:t>the </a:t>
            </a:r>
            <a:r>
              <a:rPr lang="en-US" dirty="0" err="1"/>
              <a:t>hashcode</a:t>
            </a:r>
            <a:r>
              <a:rPr lang="en-US" dirty="0"/>
              <a:t> of c</a:t>
            </a:r>
          </a:p>
        </p:txBody>
      </p:sp>
    </p:spTree>
    <p:extLst>
      <p:ext uri="{BB962C8B-B14F-4D97-AF65-F5344CB8AC3E}">
        <p14:creationId xmlns:p14="http://schemas.microsoft.com/office/powerpoint/2010/main" val="16963159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P2 Q5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Whole Group: 68%</a:t>
            </a:r>
          </a:p>
          <a:p>
            <a:r>
              <a:rPr lang="en-US" dirty="0"/>
              <a:t>Upper 27%: 90%</a:t>
            </a:r>
          </a:p>
          <a:p>
            <a:r>
              <a:rPr lang="en-US" dirty="0"/>
              <a:t>Lower 27%: 45%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Q: A constructor:</a:t>
            </a:r>
          </a:p>
          <a:p>
            <a:pPr marL="514350" indent="-514350">
              <a:buAutoNum type="alphaUcPeriod"/>
            </a:pPr>
            <a:r>
              <a:rPr lang="en-US" dirty="0"/>
              <a:t>"constructs" the object, that is, allocates space for the instance variables of the object in memory. </a:t>
            </a:r>
          </a:p>
          <a:p>
            <a:pPr marL="514350" indent="-514350">
              <a:buAutoNum type="alphaUcPeriod"/>
            </a:pPr>
            <a:r>
              <a:rPr lang="en-US" dirty="0"/>
              <a:t>can initialize instance variables of an object. </a:t>
            </a:r>
          </a:p>
          <a:p>
            <a:pPr marL="514350" indent="-514350">
              <a:buAutoNum type="alphaUcPeriod"/>
            </a:pPr>
            <a:r>
              <a:rPr lang="en-US" dirty="0"/>
              <a:t>must initialize instance variables of an object</a:t>
            </a:r>
          </a:p>
        </p:txBody>
      </p:sp>
    </p:spTree>
    <p:extLst>
      <p:ext uri="{BB962C8B-B14F-4D97-AF65-F5344CB8AC3E}">
        <p14:creationId xmlns:p14="http://schemas.microsoft.com/office/powerpoint/2010/main" val="16963159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Interfaces Quiz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Mean 88%</a:t>
            </a:r>
          </a:p>
          <a:p>
            <a:r>
              <a:rPr lang="en-US" dirty="0"/>
              <a:t>Median 90%</a:t>
            </a:r>
          </a:p>
          <a:p>
            <a:r>
              <a:rPr lang="en-US" dirty="0" err="1"/>
              <a:t>Std</a:t>
            </a:r>
            <a:r>
              <a:rPr lang="en-US" dirty="0"/>
              <a:t> @11.35%</a:t>
            </a:r>
          </a:p>
        </p:txBody>
      </p:sp>
    </p:spTree>
    <p:extLst>
      <p:ext uri="{BB962C8B-B14F-4D97-AF65-F5344CB8AC3E}">
        <p14:creationId xmlns:p14="http://schemas.microsoft.com/office/powerpoint/2010/main" val="4296168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P2 Q25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Whole Group: 68% </a:t>
            </a:r>
          </a:p>
          <a:p>
            <a:r>
              <a:rPr lang="en-US" dirty="0"/>
              <a:t>Upper 27%: 100%</a:t>
            </a:r>
          </a:p>
          <a:p>
            <a:r>
              <a:rPr lang="en-US" dirty="0"/>
              <a:t>Lower 27%: 36%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Q: Interfaces: (pick all that apply)</a:t>
            </a:r>
          </a:p>
          <a:p>
            <a:pPr marL="514350" indent="-514350">
              <a:buAutoNum type="alphaUcPeriod"/>
            </a:pPr>
            <a:r>
              <a:rPr lang="en-US" dirty="0"/>
              <a:t>make code more reusable</a:t>
            </a:r>
          </a:p>
          <a:p>
            <a:pPr marL="514350" indent="-514350">
              <a:buAutoNum type="alphaUcPeriod"/>
            </a:pPr>
            <a:r>
              <a:rPr lang="en-US" dirty="0"/>
              <a:t>constrain or specify the nature of classes that implement them.</a:t>
            </a:r>
          </a:p>
          <a:p>
            <a:pPr marL="514350" indent="-514350">
              <a:buAutoNum type="alphaUcPeriod"/>
            </a:pPr>
            <a:r>
              <a:rPr lang="en-US" dirty="0"/>
              <a:t>provide an abstract description of the classes that implement them.</a:t>
            </a:r>
          </a:p>
          <a:p>
            <a:pPr marL="514350" indent="-514350">
              <a:buAutoNum type="alphaUcPeriod"/>
            </a:pPr>
            <a:r>
              <a:rPr lang="en-US" dirty="0"/>
              <a:t>none of the above. </a:t>
            </a:r>
          </a:p>
        </p:txBody>
      </p:sp>
    </p:spTree>
    <p:extLst>
      <p:ext uri="{BB962C8B-B14F-4D97-AF65-F5344CB8AC3E}">
        <p14:creationId xmlns:p14="http://schemas.microsoft.com/office/powerpoint/2010/main" val="25582787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P2 Q14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Whole Group: 75%</a:t>
            </a:r>
          </a:p>
          <a:p>
            <a:r>
              <a:rPr lang="en-US" dirty="0"/>
              <a:t>Upper 27%: 100%</a:t>
            </a:r>
          </a:p>
          <a:p>
            <a:r>
              <a:rPr lang="en-US" dirty="0"/>
              <a:t>Lower 27%: 40%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Q: If C1 and C2 implements I then: (choose all that apply)</a:t>
            </a:r>
          </a:p>
          <a:p>
            <a:pPr marL="514350" indent="-514350">
              <a:buAutoNum type="alphaUcPeriod"/>
            </a:pPr>
            <a:r>
              <a:rPr lang="en-US" dirty="0"/>
              <a:t>all instances of C1 are also instances of I.</a:t>
            </a:r>
          </a:p>
          <a:p>
            <a:pPr marL="514350" indent="-514350">
              <a:buAutoNum type="alphaUcPeriod"/>
            </a:pPr>
            <a:r>
              <a:rPr lang="en-US" dirty="0"/>
              <a:t>all instances of I are also instances of C1.</a:t>
            </a:r>
          </a:p>
          <a:p>
            <a:pPr marL="514350" indent="-514350">
              <a:buAutoNum type="alphaUcPeriod"/>
            </a:pPr>
            <a:r>
              <a:rPr lang="en-US" dirty="0"/>
              <a:t>all instances of C1 are also instances of C2.</a:t>
            </a:r>
          </a:p>
        </p:txBody>
      </p:sp>
    </p:spTree>
    <p:extLst>
      <p:ext uri="{BB962C8B-B14F-4D97-AF65-F5344CB8AC3E}">
        <p14:creationId xmlns:p14="http://schemas.microsoft.com/office/powerpoint/2010/main" val="25582787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P1 Q10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Whole Group: 80%</a:t>
            </a:r>
          </a:p>
          <a:p>
            <a:r>
              <a:rPr lang="en-US" dirty="0"/>
              <a:t>Upper 27%: 100%</a:t>
            </a:r>
          </a:p>
          <a:p>
            <a:r>
              <a:rPr lang="en-US" dirty="0"/>
              <a:t>Lower 27%: 45%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Q: If Java classes C1 and C2 implement the same conceptual type, and a variable c is declared to be of Java type C1,then c can be assigned an instance of C2.</a:t>
            </a:r>
          </a:p>
        </p:txBody>
      </p:sp>
    </p:spTree>
    <p:extLst>
      <p:ext uri="{BB962C8B-B14F-4D97-AF65-F5344CB8AC3E}">
        <p14:creationId xmlns:p14="http://schemas.microsoft.com/office/powerpoint/2010/main" val="25582787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P1 Q8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Whole Group: 81%</a:t>
            </a:r>
          </a:p>
          <a:p>
            <a:r>
              <a:rPr lang="en-US" dirty="0"/>
              <a:t>Upper 27%: 100%</a:t>
            </a:r>
          </a:p>
          <a:p>
            <a:r>
              <a:rPr lang="en-US" dirty="0"/>
              <a:t>Lower 27%: 45%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Q: If the type of variable c is class C, then the methods you can call on c depends only on the:</a:t>
            </a:r>
          </a:p>
          <a:p>
            <a:pPr marL="514350" indent="-514350">
              <a:buAutoNum type="alphaUcPeriod"/>
            </a:pPr>
            <a:r>
              <a:rPr lang="en-US" dirty="0"/>
              <a:t>headers of the methods declared in C.</a:t>
            </a:r>
          </a:p>
          <a:p>
            <a:pPr marL="514350" indent="-514350">
              <a:buAutoNum type="alphaUcPeriod"/>
            </a:pPr>
            <a:r>
              <a:rPr lang="en-US" dirty="0"/>
              <a:t>the bodies of the methods of the methods in C. </a:t>
            </a:r>
          </a:p>
          <a:p>
            <a:pPr marL="514350" indent="-514350">
              <a:buAutoNum type="alphaUcPeriod"/>
            </a:pPr>
            <a:r>
              <a:rPr lang="en-US" dirty="0"/>
              <a:t>the headers and bodies of the methods declared in C.</a:t>
            </a:r>
          </a:p>
        </p:txBody>
      </p:sp>
    </p:spTree>
    <p:extLst>
      <p:ext uri="{BB962C8B-B14F-4D97-AF65-F5344CB8AC3E}">
        <p14:creationId xmlns:p14="http://schemas.microsoft.com/office/powerpoint/2010/main" val="255827877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P2 Q11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Whole Group: 4%</a:t>
            </a:r>
          </a:p>
          <a:p>
            <a:r>
              <a:rPr lang="en-US" dirty="0"/>
              <a:t>Upper 27%: 72%</a:t>
            </a:r>
          </a:p>
          <a:p>
            <a:r>
              <a:rPr lang="en-US" dirty="0"/>
              <a:t>Lower 27%: 22%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Q: A compiler analysis of the source code of any class can always determine the class of the object assigned to any variable after a procedure call or some other statement of the program.</a:t>
            </a:r>
          </a:p>
        </p:txBody>
      </p:sp>
    </p:spTree>
    <p:extLst>
      <p:ext uri="{BB962C8B-B14F-4D97-AF65-F5344CB8AC3E}">
        <p14:creationId xmlns:p14="http://schemas.microsoft.com/office/powerpoint/2010/main" val="2558278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P3 Q2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Whole Group: 52%</a:t>
            </a:r>
          </a:p>
          <a:p>
            <a:r>
              <a:rPr lang="en-US" dirty="0"/>
              <a:t>Upper 27%*: 82%</a:t>
            </a:r>
          </a:p>
          <a:p>
            <a:r>
              <a:rPr lang="en-US" dirty="0"/>
              <a:t>Lower 27%*: 21%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Q:  A string scanned by a scanner is a concatenation of all the tokens detected by the scanner.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sz="1300" dirty="0"/>
              <a:t>*The upper 27% and the lower 27% refer to scores on this test, I will be using this metric as it shows a divide in understanding, not just a difficult question.  If you scored  better than 73% of your peers you fall into the Upper 27% category, if you scored poorly you fall into the Lower 27% and will hopefully learn a lot from this review</a:t>
            </a:r>
          </a:p>
        </p:txBody>
      </p:sp>
    </p:spTree>
    <p:extLst>
      <p:ext uri="{BB962C8B-B14F-4D97-AF65-F5344CB8AC3E}">
        <p14:creationId xmlns:p14="http://schemas.microsoft.com/office/powerpoint/2010/main" val="32009825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P2 Q12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Whole Group: 67%</a:t>
            </a:r>
          </a:p>
          <a:p>
            <a:r>
              <a:rPr lang="en-US" dirty="0"/>
              <a:t>Upper 27%: 100%</a:t>
            </a:r>
          </a:p>
          <a:p>
            <a:r>
              <a:rPr lang="en-US" dirty="0"/>
              <a:t>Lower 27%: 50%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Q: Given the variable declaration: I v = new C(); the operations that are allowed on v by the compiler should depend on:</a:t>
            </a:r>
          </a:p>
          <a:p>
            <a:pPr marL="514350" indent="-514350">
              <a:buAutoNum type="alphaUcPeriod"/>
            </a:pPr>
            <a:r>
              <a:rPr lang="en-US" dirty="0"/>
              <a:t>I </a:t>
            </a:r>
          </a:p>
          <a:p>
            <a:pPr marL="514350" indent="-514350">
              <a:buAutoNum type="alphaUcPeriod"/>
            </a:pPr>
            <a:r>
              <a:rPr lang="en-US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55827877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Graphics Quiz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Mean 89.5%</a:t>
            </a:r>
          </a:p>
          <a:p>
            <a:r>
              <a:rPr lang="en-US" dirty="0"/>
              <a:t>Median 93%</a:t>
            </a:r>
          </a:p>
          <a:p>
            <a:r>
              <a:rPr lang="en-US" dirty="0" err="1"/>
              <a:t>Std</a:t>
            </a:r>
            <a:r>
              <a:rPr lang="en-US" dirty="0"/>
              <a:t> @13.3% (*huge outlier)</a:t>
            </a:r>
          </a:p>
        </p:txBody>
      </p:sp>
    </p:spTree>
    <p:extLst>
      <p:ext uri="{BB962C8B-B14F-4D97-AF65-F5344CB8AC3E}">
        <p14:creationId xmlns:p14="http://schemas.microsoft.com/office/powerpoint/2010/main" val="185559788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Q15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Whole Group: 62%</a:t>
            </a:r>
          </a:p>
          <a:p>
            <a:r>
              <a:rPr lang="en-US" dirty="0"/>
              <a:t>Upper 27%: 86%</a:t>
            </a:r>
          </a:p>
          <a:p>
            <a:r>
              <a:rPr lang="en-US" dirty="0"/>
              <a:t>Lower 27%: 27%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Q: The same set of properties can be used to completely represent a rectangle and image.</a:t>
            </a:r>
          </a:p>
        </p:txBody>
      </p:sp>
    </p:spTree>
    <p:extLst>
      <p:ext uri="{BB962C8B-B14F-4D97-AF65-F5344CB8AC3E}">
        <p14:creationId xmlns:p14="http://schemas.microsoft.com/office/powerpoint/2010/main" val="328577988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Whole Group: 53%</a:t>
            </a:r>
          </a:p>
          <a:p>
            <a:r>
              <a:rPr lang="en-US" dirty="0"/>
              <a:t>Upper 27%: 90%</a:t>
            </a:r>
          </a:p>
          <a:p>
            <a:r>
              <a:rPr lang="en-US" dirty="0"/>
              <a:t>Lower 27%: 40%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Q: In a computer coordinate system, the origin is:</a:t>
            </a:r>
          </a:p>
          <a:p>
            <a:pPr marL="514350" indent="-514350">
              <a:buAutoNum type="alphaUcPeriod"/>
            </a:pPr>
            <a:r>
              <a:rPr lang="en-US" dirty="0"/>
              <a:t>The lower-left corner of the screen.</a:t>
            </a:r>
          </a:p>
          <a:p>
            <a:pPr marL="514350" indent="-514350">
              <a:buAutoNum type="alphaUcPeriod"/>
            </a:pPr>
            <a:r>
              <a:rPr lang="en-US" dirty="0"/>
              <a:t>The upper-left corner of the screen.</a:t>
            </a:r>
          </a:p>
          <a:p>
            <a:pPr marL="514350" indent="-514350">
              <a:buAutoNum type="alphaUcPeriod"/>
            </a:pPr>
            <a:r>
              <a:rPr lang="en-US" dirty="0"/>
              <a:t>The lower-left corner of the window being used for a graphics operation.</a:t>
            </a:r>
          </a:p>
          <a:p>
            <a:pPr marL="514350" indent="-514350">
              <a:buAutoNum type="alphaUcPeriod"/>
            </a:pPr>
            <a:r>
              <a:rPr lang="en-US" dirty="0"/>
              <a:t>The upper-left corner of the window being used for a graphics operation.</a:t>
            </a:r>
          </a:p>
        </p:txBody>
      </p:sp>
    </p:spTree>
    <p:extLst>
      <p:ext uri="{BB962C8B-B14F-4D97-AF65-F5344CB8AC3E}">
        <p14:creationId xmlns:p14="http://schemas.microsoft.com/office/powerpoint/2010/main" val="328577988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Whole Group: 84%</a:t>
            </a:r>
          </a:p>
          <a:p>
            <a:r>
              <a:rPr lang="en-US" dirty="0"/>
              <a:t>Upper 27%: 100%</a:t>
            </a:r>
          </a:p>
          <a:p>
            <a:r>
              <a:rPr lang="en-US" dirty="0"/>
              <a:t>Lower 27%: 59%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Q: A rectangle can be completely represented by its width and height.</a:t>
            </a:r>
          </a:p>
        </p:txBody>
      </p:sp>
    </p:spTree>
    <p:extLst>
      <p:ext uri="{BB962C8B-B14F-4D97-AF65-F5344CB8AC3E}">
        <p14:creationId xmlns:p14="http://schemas.microsoft.com/office/powerpoint/2010/main" val="328577988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Q18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Whole Group: 85%</a:t>
            </a:r>
          </a:p>
          <a:p>
            <a:r>
              <a:rPr lang="en-US" dirty="0"/>
              <a:t>Upper 27%: 100%</a:t>
            </a:r>
          </a:p>
          <a:p>
            <a:r>
              <a:rPr lang="en-US" dirty="0"/>
              <a:t>Lower 27%: 59%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Q: A (</a:t>
            </a:r>
            <a:r>
              <a:rPr lang="en-US" dirty="0" err="1"/>
              <a:t>positionable</a:t>
            </a:r>
            <a:r>
              <a:rPr lang="en-US" dirty="0"/>
              <a:t>) </a:t>
            </a:r>
            <a:r>
              <a:rPr lang="en-US" dirty="0" err="1"/>
              <a:t>unscalable</a:t>
            </a:r>
            <a:r>
              <a:rPr lang="en-US" dirty="0"/>
              <a:t> image can be represented by an image file name and the coordinates of the upper-left corner of its bounding box.</a:t>
            </a:r>
          </a:p>
        </p:txBody>
      </p:sp>
    </p:spTree>
    <p:extLst>
      <p:ext uri="{BB962C8B-B14F-4D97-AF65-F5344CB8AC3E}">
        <p14:creationId xmlns:p14="http://schemas.microsoft.com/office/powerpoint/2010/main" val="328577988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Q23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Whole Group: 77%</a:t>
            </a:r>
          </a:p>
          <a:p>
            <a:r>
              <a:rPr lang="en-US" dirty="0"/>
              <a:t>Upper 27%: 100%</a:t>
            </a:r>
          </a:p>
          <a:p>
            <a:r>
              <a:rPr lang="en-US" dirty="0"/>
              <a:t>Lower 27%: 59%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Q: </a:t>
            </a:r>
            <a:r>
              <a:rPr lang="en-US" dirty="0" err="1"/>
              <a:t>StructurePattern</a:t>
            </a:r>
            <a:r>
              <a:rPr lang="en-US" dirty="0"/>
              <a:t> annotations can be used to create the properties of an object, that is, the getters of the properties.</a:t>
            </a:r>
          </a:p>
        </p:txBody>
      </p:sp>
    </p:spTree>
    <p:extLst>
      <p:ext uri="{BB962C8B-B14F-4D97-AF65-F5344CB8AC3E}">
        <p14:creationId xmlns:p14="http://schemas.microsoft.com/office/powerpoint/2010/main" val="328577988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User Interface and Annotations Quiz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Mean 84%</a:t>
            </a:r>
          </a:p>
          <a:p>
            <a:r>
              <a:rPr lang="en-US" dirty="0"/>
              <a:t>Median 86%</a:t>
            </a:r>
          </a:p>
          <a:p>
            <a:r>
              <a:rPr lang="en-US" dirty="0" err="1"/>
              <a:t>Std</a:t>
            </a:r>
            <a:r>
              <a:rPr lang="en-US" dirty="0"/>
              <a:t> @11%</a:t>
            </a:r>
          </a:p>
        </p:txBody>
      </p:sp>
    </p:spTree>
    <p:extLst>
      <p:ext uri="{BB962C8B-B14F-4D97-AF65-F5344CB8AC3E}">
        <p14:creationId xmlns:p14="http://schemas.microsoft.com/office/powerpoint/2010/main" val="393596084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P2 Q13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Whole Group: 56%</a:t>
            </a:r>
          </a:p>
          <a:p>
            <a:r>
              <a:rPr lang="en-US" dirty="0"/>
              <a:t>Upper 27%: 95%</a:t>
            </a:r>
          </a:p>
          <a:p>
            <a:r>
              <a:rPr lang="en-US" dirty="0"/>
              <a:t>Lower 27%: 18%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Q: When an object is changed from the program, </a:t>
            </a:r>
            <a:r>
              <a:rPr lang="en-US" dirty="0" err="1"/>
              <a:t>ObjectEditor</a:t>
            </a:r>
            <a:r>
              <a:rPr lang="en-US" dirty="0"/>
              <a:t> knows about this event and calls getters in the object to update the display of the object.</a:t>
            </a:r>
          </a:p>
        </p:txBody>
      </p:sp>
    </p:spTree>
    <p:extLst>
      <p:ext uri="{BB962C8B-B14F-4D97-AF65-F5344CB8AC3E}">
        <p14:creationId xmlns:p14="http://schemas.microsoft.com/office/powerpoint/2010/main" val="24837661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P2 Q9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Whole Group: 75%</a:t>
            </a:r>
          </a:p>
          <a:p>
            <a:r>
              <a:rPr lang="en-US" dirty="0"/>
              <a:t>Upper 27%: 100%</a:t>
            </a:r>
          </a:p>
          <a:p>
            <a:r>
              <a:rPr lang="en-US" dirty="0"/>
              <a:t>Lower 27%: 36%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Q: When a property is edited (in an </a:t>
            </a:r>
            <a:r>
              <a:rPr lang="en-US" dirty="0" err="1"/>
              <a:t>ObjectEditor</a:t>
            </a:r>
            <a:r>
              <a:rPr lang="en-US" dirty="0"/>
              <a:t> window)</a:t>
            </a:r>
          </a:p>
          <a:p>
            <a:pPr marL="514350" indent="-514350">
              <a:buAutoNum type="alphaUcPeriod"/>
            </a:pPr>
            <a:r>
              <a:rPr lang="en-US" dirty="0"/>
              <a:t>the setter for only that property is called.</a:t>
            </a:r>
          </a:p>
          <a:p>
            <a:pPr marL="514350" indent="-514350">
              <a:buAutoNum type="alphaUcPeriod"/>
            </a:pPr>
            <a:r>
              <a:rPr lang="en-US" dirty="0"/>
              <a:t>the setters for all editable properties are called.</a:t>
            </a:r>
          </a:p>
        </p:txBody>
      </p:sp>
    </p:spTree>
    <p:extLst>
      <p:ext uri="{BB962C8B-B14F-4D97-AF65-F5344CB8AC3E}">
        <p14:creationId xmlns:p14="http://schemas.microsoft.com/office/powerpoint/2010/main" val="248376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P3 Q1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Whole Group: 68%</a:t>
            </a:r>
          </a:p>
          <a:p>
            <a:r>
              <a:rPr lang="en-US" dirty="0"/>
              <a:t>Upper 27%: 85%</a:t>
            </a:r>
          </a:p>
          <a:p>
            <a:r>
              <a:rPr lang="en-US" dirty="0"/>
              <a:t>Lower 27%: 39%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Q: A token produced by scanning a string can have non consecutive characters of the string.</a:t>
            </a:r>
          </a:p>
        </p:txBody>
      </p:sp>
    </p:spTree>
    <p:extLst>
      <p:ext uri="{BB962C8B-B14F-4D97-AF65-F5344CB8AC3E}">
        <p14:creationId xmlns:p14="http://schemas.microsoft.com/office/powerpoint/2010/main" val="202939388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P1 Q4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Whole Group: 63%</a:t>
            </a:r>
          </a:p>
          <a:p>
            <a:r>
              <a:rPr lang="en-US" dirty="0"/>
              <a:t>Upper 27%: 90%</a:t>
            </a:r>
          </a:p>
          <a:p>
            <a:r>
              <a:rPr lang="en-US" dirty="0"/>
              <a:t>Lower 27%: 31%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Q: Computation or model code is responsible for: (mark all that apply)</a:t>
            </a:r>
          </a:p>
          <a:p>
            <a:pPr marL="514350" indent="-514350">
              <a:buAutoNum type="alphaUcPeriod"/>
            </a:pPr>
            <a:r>
              <a:rPr lang="en-US" dirty="0"/>
              <a:t>converting user input into Java values. </a:t>
            </a:r>
          </a:p>
          <a:p>
            <a:pPr marL="514350" indent="-514350">
              <a:buAutoNum type="alphaUcPeriod"/>
            </a:pPr>
            <a:r>
              <a:rPr lang="en-US" dirty="0"/>
              <a:t>converting Java values into user output. </a:t>
            </a:r>
          </a:p>
          <a:p>
            <a:pPr marL="514350" indent="-514350">
              <a:buAutoNum type="alphaUcPeriod"/>
            </a:pPr>
            <a:r>
              <a:rPr lang="en-US" dirty="0"/>
              <a:t>determining the relationship between output and input.</a:t>
            </a:r>
          </a:p>
        </p:txBody>
      </p:sp>
    </p:spTree>
    <p:extLst>
      <p:ext uri="{BB962C8B-B14F-4D97-AF65-F5344CB8AC3E}">
        <p14:creationId xmlns:p14="http://schemas.microsoft.com/office/powerpoint/2010/main" val="372702383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P2 Q5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Whole Group: 62%</a:t>
            </a:r>
          </a:p>
          <a:p>
            <a:r>
              <a:rPr lang="en-US" dirty="0"/>
              <a:t>Upper 27%: 86%</a:t>
            </a:r>
          </a:p>
          <a:p>
            <a:r>
              <a:rPr lang="en-US" dirty="0"/>
              <a:t>Lower 27%: 27%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Q: In C#, to assign the value of property P of object o to variable v, we must execute a statement of the form:</a:t>
            </a:r>
          </a:p>
          <a:p>
            <a:pPr marL="514350" indent="-514350">
              <a:buAutoNum type="alphaUcPeriod"/>
            </a:pPr>
            <a:r>
              <a:rPr lang="en-US" dirty="0"/>
              <a:t>v = </a:t>
            </a:r>
            <a:r>
              <a:rPr lang="en-US" dirty="0" err="1"/>
              <a:t>o.getP</a:t>
            </a:r>
            <a:r>
              <a:rPr lang="en-US" dirty="0"/>
              <a:t>();</a:t>
            </a:r>
          </a:p>
          <a:p>
            <a:pPr marL="514350" indent="-514350">
              <a:buAutoNum type="alphaUcPeriod"/>
            </a:pPr>
            <a:r>
              <a:rPr lang="en-US" dirty="0"/>
              <a:t>v = </a:t>
            </a:r>
            <a:r>
              <a:rPr lang="en-US" dirty="0" err="1"/>
              <a:t>o.get</a:t>
            </a:r>
            <a:r>
              <a:rPr lang="en-US" dirty="0"/>
              <a:t>();</a:t>
            </a:r>
          </a:p>
          <a:p>
            <a:pPr marL="514350" indent="-514350">
              <a:buAutoNum type="alphaUcPeriod"/>
            </a:pPr>
            <a:r>
              <a:rPr lang="en-US" dirty="0"/>
              <a:t>v = </a:t>
            </a:r>
            <a:r>
              <a:rPr lang="en-US" dirty="0" err="1"/>
              <a:t>o.P</a:t>
            </a:r>
            <a:r>
              <a:rPr lang="en-US" dirty="0"/>
              <a:t>;</a:t>
            </a:r>
          </a:p>
          <a:p>
            <a:pPr marL="514350" indent="-514350">
              <a:buAutoNum type="alphaUcPeriod"/>
            </a:pPr>
            <a:r>
              <a:rPr lang="en-US" dirty="0"/>
              <a:t>None of the above </a:t>
            </a:r>
          </a:p>
        </p:txBody>
      </p:sp>
    </p:spTree>
    <p:extLst>
      <p:ext uri="{BB962C8B-B14F-4D97-AF65-F5344CB8AC3E}">
        <p14:creationId xmlns:p14="http://schemas.microsoft.com/office/powerpoint/2010/main" val="372702383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P2 Q6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Whole Group: 67%</a:t>
            </a:r>
          </a:p>
          <a:p>
            <a:r>
              <a:rPr lang="en-US" dirty="0"/>
              <a:t>Upper 27%: 81%</a:t>
            </a:r>
          </a:p>
          <a:p>
            <a:r>
              <a:rPr lang="en-US" dirty="0"/>
              <a:t>Lower 27%: 27%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Q: In C#, to change the value of property P of object o to expression E, we must execute code of the form:</a:t>
            </a:r>
          </a:p>
          <a:p>
            <a:pPr marL="514350" indent="-514350">
              <a:buAutoNum type="alphaUcPeriod"/>
            </a:pPr>
            <a:r>
              <a:rPr lang="en-US" dirty="0" err="1"/>
              <a:t>o.setP</a:t>
            </a:r>
            <a:r>
              <a:rPr lang="en-US" dirty="0"/>
              <a:t>(E);</a:t>
            </a:r>
          </a:p>
          <a:p>
            <a:pPr marL="514350" indent="-514350">
              <a:buAutoNum type="alphaUcPeriod"/>
            </a:pPr>
            <a:r>
              <a:rPr lang="en-US" dirty="0" err="1"/>
              <a:t>o.set</a:t>
            </a:r>
            <a:r>
              <a:rPr lang="en-US" dirty="0"/>
              <a:t>(E);</a:t>
            </a:r>
          </a:p>
          <a:p>
            <a:pPr marL="514350" indent="-514350">
              <a:buAutoNum type="alphaUcPeriod"/>
            </a:pPr>
            <a:r>
              <a:rPr lang="en-US" dirty="0" err="1"/>
              <a:t>o.P</a:t>
            </a:r>
            <a:r>
              <a:rPr lang="en-US" dirty="0"/>
              <a:t> = E;</a:t>
            </a:r>
          </a:p>
          <a:p>
            <a:pPr marL="514350" indent="-514350">
              <a:buAutoNum type="alphaUcPeriod"/>
            </a:pPr>
            <a:r>
              <a:rPr lang="en-US" dirty="0"/>
              <a:t>None of the above.</a:t>
            </a:r>
          </a:p>
        </p:txBody>
      </p:sp>
    </p:spTree>
    <p:extLst>
      <p:ext uri="{BB962C8B-B14F-4D97-AF65-F5344CB8AC3E}">
        <p14:creationId xmlns:p14="http://schemas.microsoft.com/office/powerpoint/2010/main" val="372702383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P3 Q3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Whole Group: 21%</a:t>
            </a:r>
          </a:p>
          <a:p>
            <a:r>
              <a:rPr lang="en-US" dirty="0"/>
              <a:t>Upper 27%: 59%</a:t>
            </a:r>
          </a:p>
          <a:p>
            <a:r>
              <a:rPr lang="en-US" dirty="0"/>
              <a:t>Lower 27%: 4%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Q: The Java compiler processes the @</a:t>
            </a:r>
            <a:r>
              <a:rPr lang="en-US" dirty="0" err="1"/>
              <a:t>EditablePropertyNames</a:t>
            </a:r>
            <a:r>
              <a:rPr lang="en-US" dirty="0"/>
              <a:t> annotation of a class by: </a:t>
            </a:r>
          </a:p>
          <a:p>
            <a:pPr marL="514350" indent="-514350">
              <a:buAutoNum type="alphaUcPeriod"/>
            </a:pPr>
            <a:r>
              <a:rPr lang="en-US" dirty="0"/>
              <a:t>generating a setter for each property listed in the annotation.</a:t>
            </a:r>
          </a:p>
          <a:p>
            <a:pPr marL="514350" indent="-514350">
              <a:buAutoNum type="alphaUcPeriod"/>
            </a:pPr>
            <a:r>
              <a:rPr lang="en-US" dirty="0"/>
              <a:t>giving a warning if a property listed in the @</a:t>
            </a:r>
            <a:r>
              <a:rPr lang="en-US" dirty="0" err="1"/>
              <a:t>EditablePropertyNameannotation</a:t>
            </a:r>
            <a:r>
              <a:rPr lang="en-US" dirty="0"/>
              <a:t> of a class is not editable, that is, does not have a setter</a:t>
            </a:r>
          </a:p>
          <a:p>
            <a:pPr marL="514350" indent="-514350">
              <a:buAutoNum type="alphaUcPeriod"/>
            </a:pPr>
            <a:r>
              <a:rPr lang="en-US" dirty="0"/>
              <a:t>None of the above </a:t>
            </a:r>
          </a:p>
        </p:txBody>
      </p:sp>
    </p:spTree>
    <p:extLst>
      <p:ext uri="{BB962C8B-B14F-4D97-AF65-F5344CB8AC3E}">
        <p14:creationId xmlns:p14="http://schemas.microsoft.com/office/powerpoint/2010/main" val="372702383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Composite Objects and Shapes Quiz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Mean 76%</a:t>
            </a:r>
          </a:p>
          <a:p>
            <a:r>
              <a:rPr lang="en-US" dirty="0"/>
              <a:t>Median 78%</a:t>
            </a:r>
          </a:p>
          <a:p>
            <a:r>
              <a:rPr lang="en-US" dirty="0" err="1"/>
              <a:t>Std</a:t>
            </a:r>
            <a:r>
              <a:rPr lang="en-US" dirty="0"/>
              <a:t> @14%</a:t>
            </a:r>
          </a:p>
        </p:txBody>
      </p:sp>
    </p:spTree>
    <p:extLst>
      <p:ext uri="{BB962C8B-B14F-4D97-AF65-F5344CB8AC3E}">
        <p14:creationId xmlns:p14="http://schemas.microsoft.com/office/powerpoint/2010/main" val="260736554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P1 Q1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Whole Group: 32%</a:t>
            </a:r>
          </a:p>
          <a:p>
            <a:r>
              <a:rPr lang="en-US" dirty="0"/>
              <a:t>Upper 27%: 52%</a:t>
            </a:r>
          </a:p>
          <a:p>
            <a:r>
              <a:rPr lang="en-US" dirty="0"/>
              <a:t>Lower 27%: 14%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Q: The Bean properties of </a:t>
            </a:r>
            <a:r>
              <a:rPr lang="en-US" dirty="0" err="1"/>
              <a:t>ALineWithObjectProperty</a:t>
            </a:r>
            <a:r>
              <a:rPr lang="en-US" dirty="0"/>
              <a:t> are: (mark all that apply)</a:t>
            </a:r>
          </a:p>
          <a:p>
            <a:pPr marL="514350" indent="-514350">
              <a:buAutoNum type="alphaUcPeriod"/>
            </a:pPr>
            <a:r>
              <a:rPr lang="en-US" dirty="0"/>
              <a:t>Width</a:t>
            </a:r>
          </a:p>
          <a:p>
            <a:pPr marL="514350" indent="-514350">
              <a:buAutoNum type="alphaUcPeriod"/>
            </a:pPr>
            <a:r>
              <a:rPr lang="en-US" dirty="0"/>
              <a:t>Height</a:t>
            </a:r>
          </a:p>
          <a:p>
            <a:pPr marL="514350" indent="-514350">
              <a:buAutoNum type="alphaUcPeriod"/>
            </a:pPr>
            <a:r>
              <a:rPr lang="en-US" dirty="0"/>
              <a:t>Location</a:t>
            </a:r>
          </a:p>
        </p:txBody>
      </p:sp>
    </p:spTree>
    <p:extLst>
      <p:ext uri="{BB962C8B-B14F-4D97-AF65-F5344CB8AC3E}">
        <p14:creationId xmlns:p14="http://schemas.microsoft.com/office/powerpoint/2010/main" val="329289024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P2 Q12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Whole Group: 74%</a:t>
            </a:r>
          </a:p>
          <a:p>
            <a:r>
              <a:rPr lang="en-US" dirty="0"/>
              <a:t>Upper 27%: 100%</a:t>
            </a:r>
          </a:p>
          <a:p>
            <a:r>
              <a:rPr lang="en-US" dirty="0"/>
              <a:t>Lower 27%: 28%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Q: </a:t>
            </a:r>
            <a:r>
              <a:rPr lang="en-US" dirty="0" err="1"/>
              <a:t>xAxis</a:t>
            </a:r>
            <a:r>
              <a:rPr lang="en-US" dirty="0"/>
              <a:t> is a leaf variable of </a:t>
            </a:r>
            <a:r>
              <a:rPr lang="en-US" dirty="0" err="1"/>
              <a:t>ACartesianPlane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9289024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P1 Q13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Whole Group: 65%</a:t>
            </a:r>
          </a:p>
          <a:p>
            <a:r>
              <a:rPr lang="en-US" dirty="0"/>
              <a:t>Upper 27%: 95%</a:t>
            </a:r>
          </a:p>
          <a:p>
            <a:r>
              <a:rPr lang="en-US" dirty="0"/>
              <a:t>Lower 27%: 33%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Q: The physical structure of </a:t>
            </a:r>
            <a:r>
              <a:rPr lang="en-US" dirty="0" err="1"/>
              <a:t>ALineWithObjectProperty</a:t>
            </a:r>
            <a:r>
              <a:rPr lang="en-US" dirty="0"/>
              <a:t> has a parent node labeled "this“.</a:t>
            </a:r>
          </a:p>
        </p:txBody>
      </p:sp>
    </p:spTree>
    <p:extLst>
      <p:ext uri="{BB962C8B-B14F-4D97-AF65-F5344CB8AC3E}">
        <p14:creationId xmlns:p14="http://schemas.microsoft.com/office/powerpoint/2010/main" val="329289024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P2 Q8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Whole Group: 58%</a:t>
            </a:r>
          </a:p>
          <a:p>
            <a:r>
              <a:rPr lang="en-US" dirty="0"/>
              <a:t>Upper 27%: 90%</a:t>
            </a:r>
          </a:p>
          <a:p>
            <a:r>
              <a:rPr lang="en-US" dirty="0"/>
              <a:t>Lower 27%: 28%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Q: All structured properties of </a:t>
            </a:r>
            <a:r>
              <a:rPr lang="en-US" dirty="0" err="1"/>
              <a:t>ACartesianPlane</a:t>
            </a:r>
            <a:r>
              <a:rPr lang="en-US" dirty="0"/>
              <a:t> are </a:t>
            </a:r>
            <a:r>
              <a:rPr lang="en-US" dirty="0" err="1"/>
              <a:t>readonly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9289024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P2 Q20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Whole Group: 73%</a:t>
            </a:r>
          </a:p>
          <a:p>
            <a:r>
              <a:rPr lang="en-US" dirty="0"/>
              <a:t>Upper 27%: 100%</a:t>
            </a:r>
          </a:p>
          <a:p>
            <a:r>
              <a:rPr lang="en-US" dirty="0"/>
              <a:t>Lower 27%: 42%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Q: </a:t>
            </a:r>
            <a:r>
              <a:rPr lang="en-US" dirty="0" err="1"/>
              <a:t>XAxis</a:t>
            </a:r>
            <a:r>
              <a:rPr lang="en-US" dirty="0"/>
              <a:t> is a stored property of </a:t>
            </a:r>
            <a:r>
              <a:rPr lang="en-US" dirty="0" err="1"/>
              <a:t>AnInefficientCartesianPlane</a:t>
            </a:r>
            <a:r>
              <a:rPr lang="en-US" dirty="0"/>
              <a:t>, that is, its value is stored in an instance variable.</a:t>
            </a:r>
          </a:p>
        </p:txBody>
      </p:sp>
    </p:spTree>
    <p:extLst>
      <p:ext uri="{BB962C8B-B14F-4D97-AF65-F5344CB8AC3E}">
        <p14:creationId xmlns:p14="http://schemas.microsoft.com/office/powerpoint/2010/main" val="3292890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P3 Q7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Whole Group: 75%</a:t>
            </a:r>
          </a:p>
          <a:p>
            <a:r>
              <a:rPr lang="en-US" dirty="0"/>
              <a:t>Upper 27%: 100%</a:t>
            </a:r>
          </a:p>
          <a:p>
            <a:r>
              <a:rPr lang="en-US" dirty="0"/>
              <a:t>Lower 27%: 52%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Q: Which is true:</a:t>
            </a:r>
          </a:p>
          <a:p>
            <a:pPr marL="514350" indent="-514350">
              <a:buAutoNum type="alphaUcPeriod"/>
            </a:pPr>
            <a:r>
              <a:rPr lang="en-US" dirty="0"/>
              <a:t>The character ‘a’ and ‘0’ cannot be compared in Java</a:t>
            </a:r>
          </a:p>
          <a:p>
            <a:pPr marL="514350" indent="-514350">
              <a:buAutoNum type="alphaUcPeriod"/>
            </a:pPr>
            <a:r>
              <a:rPr lang="en-US" dirty="0"/>
              <a:t>The character ‘a’ and ‘0’ can be compared in Java but it is </a:t>
            </a:r>
            <a:r>
              <a:rPr lang="en-US" b="1" u="sng" dirty="0"/>
              <a:t>not</a:t>
            </a:r>
            <a:r>
              <a:rPr lang="en-US" dirty="0"/>
              <a:t> good style to make this comparison.</a:t>
            </a:r>
          </a:p>
          <a:p>
            <a:pPr marL="514350" indent="-514350">
              <a:buAutoNum type="alphaUcPeriod"/>
            </a:pPr>
            <a:r>
              <a:rPr lang="en-US" dirty="0"/>
              <a:t>The character ‘a’ and ‘0’ can be compared in Java and it is good style to make this comparison.</a:t>
            </a:r>
          </a:p>
        </p:txBody>
      </p:sp>
    </p:spTree>
    <p:extLst>
      <p:ext uri="{BB962C8B-B14F-4D97-AF65-F5344CB8AC3E}">
        <p14:creationId xmlns:p14="http://schemas.microsoft.com/office/powerpoint/2010/main" val="102469513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P1 Q5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Whole Group: 78%</a:t>
            </a:r>
          </a:p>
          <a:p>
            <a:r>
              <a:rPr lang="en-US" dirty="0"/>
              <a:t>Upper 27%: 95%</a:t>
            </a:r>
          </a:p>
          <a:p>
            <a:r>
              <a:rPr lang="en-US" dirty="0"/>
              <a:t>Lower 27%: 42%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Q: The debugger shows the physical structure of an object.</a:t>
            </a:r>
          </a:p>
        </p:txBody>
      </p:sp>
    </p:spTree>
    <p:extLst>
      <p:ext uri="{BB962C8B-B14F-4D97-AF65-F5344CB8AC3E}">
        <p14:creationId xmlns:p14="http://schemas.microsoft.com/office/powerpoint/2010/main" val="329289024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P2 Q4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Whole Group: 76%</a:t>
            </a:r>
          </a:p>
          <a:p>
            <a:r>
              <a:rPr lang="en-US" dirty="0"/>
              <a:t>Upper 27%: 100%</a:t>
            </a:r>
          </a:p>
          <a:p>
            <a:r>
              <a:rPr lang="en-US" dirty="0"/>
              <a:t>Lower 27%: 47%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Q: Calling </a:t>
            </a:r>
            <a:r>
              <a:rPr lang="en-US" dirty="0" err="1"/>
              <a:t>setAxesLength</a:t>
            </a:r>
            <a:r>
              <a:rPr lang="en-US" dirty="0"/>
              <a:t> in </a:t>
            </a:r>
            <a:r>
              <a:rPr lang="en-US" dirty="0" err="1"/>
              <a:t>ACartesianPlane</a:t>
            </a:r>
            <a:r>
              <a:rPr lang="en-US" dirty="0"/>
              <a:t>, changes the: (mark all that apply)</a:t>
            </a:r>
          </a:p>
          <a:p>
            <a:pPr marL="514350" indent="-514350">
              <a:buAutoNum type="alphaUcPeriod"/>
            </a:pPr>
            <a:r>
              <a:rPr lang="en-US" dirty="0"/>
              <a:t>object variable </a:t>
            </a:r>
            <a:r>
              <a:rPr lang="en-US" dirty="0" err="1"/>
              <a:t>xAxis</a:t>
            </a:r>
            <a:r>
              <a:rPr lang="en-US" dirty="0"/>
              <a:t>, that is, assigns a new object to this variable.</a:t>
            </a:r>
          </a:p>
          <a:p>
            <a:pPr marL="514350" indent="-514350">
              <a:buAutoNum type="alphaUcPeriod"/>
            </a:pPr>
            <a:r>
              <a:rPr lang="en-US" dirty="0"/>
              <a:t>primitive X property of the existing object stored in the </a:t>
            </a:r>
            <a:r>
              <a:rPr lang="en-US" dirty="0" err="1"/>
              <a:t>xAxis</a:t>
            </a:r>
            <a:r>
              <a:rPr lang="en-US" dirty="0"/>
              <a:t> variable. </a:t>
            </a:r>
          </a:p>
        </p:txBody>
      </p:sp>
    </p:spTree>
    <p:extLst>
      <p:ext uri="{BB962C8B-B14F-4D97-AF65-F5344CB8AC3E}">
        <p14:creationId xmlns:p14="http://schemas.microsoft.com/office/powerpoint/2010/main" val="329289024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Composite Objects- Trees, DAGs, and Graphs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Mean 81%</a:t>
            </a:r>
          </a:p>
          <a:p>
            <a:r>
              <a:rPr lang="en-US" dirty="0"/>
              <a:t>Median 84%</a:t>
            </a:r>
          </a:p>
          <a:p>
            <a:r>
              <a:rPr lang="en-US" dirty="0" err="1"/>
              <a:t>Std</a:t>
            </a:r>
            <a:r>
              <a:rPr lang="en-US" dirty="0"/>
              <a:t> @12.6%</a:t>
            </a:r>
          </a:p>
        </p:txBody>
      </p:sp>
    </p:spTree>
    <p:extLst>
      <p:ext uri="{BB962C8B-B14F-4D97-AF65-F5344CB8AC3E}">
        <p14:creationId xmlns:p14="http://schemas.microsoft.com/office/powerpoint/2010/main" val="18512102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Whole Group: 10%</a:t>
            </a:r>
          </a:p>
          <a:p>
            <a:r>
              <a:rPr lang="en-US" dirty="0"/>
              <a:t>Upper 27%: 26%</a:t>
            </a:r>
          </a:p>
          <a:p>
            <a:r>
              <a:rPr lang="en-US" dirty="0"/>
              <a:t>Lower 27%: 5%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Q: Annotations can be used to ask </a:t>
            </a:r>
            <a:r>
              <a:rPr lang="en-US" dirty="0" err="1"/>
              <a:t>ObjectEditor</a:t>
            </a:r>
            <a:r>
              <a:rPr lang="en-US" dirty="0"/>
              <a:t> to ignore certain nodes in the logical structure of an object.</a:t>
            </a:r>
          </a:p>
        </p:txBody>
      </p:sp>
    </p:spTree>
    <p:extLst>
      <p:ext uri="{BB962C8B-B14F-4D97-AF65-F5344CB8AC3E}">
        <p14:creationId xmlns:p14="http://schemas.microsoft.com/office/powerpoint/2010/main" val="99385367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Q15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Whole Group: 68%</a:t>
            </a:r>
          </a:p>
          <a:p>
            <a:r>
              <a:rPr lang="en-US" dirty="0"/>
              <a:t>Upper 27%: 100%</a:t>
            </a:r>
          </a:p>
          <a:p>
            <a:r>
              <a:rPr lang="en-US" dirty="0"/>
              <a:t>Lower 27%: 31%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Q: If we create a cycle in a widget structure, Java:</a:t>
            </a:r>
          </a:p>
          <a:p>
            <a:pPr marL="514350" indent="-514350">
              <a:buAutoNum type="alphaUcPeriod"/>
            </a:pPr>
            <a:r>
              <a:rPr lang="en-US" dirty="0"/>
              <a:t>removes the cycle.</a:t>
            </a:r>
          </a:p>
          <a:p>
            <a:pPr marL="514350" indent="-514350">
              <a:buAutoNum type="alphaUcPeriod"/>
            </a:pPr>
            <a:r>
              <a:rPr lang="en-US" dirty="0"/>
              <a:t>ignores the operation that creates a cycle.</a:t>
            </a:r>
          </a:p>
          <a:p>
            <a:pPr marL="514350" indent="-514350">
              <a:buAutoNum type="alphaUcPeriod"/>
            </a:pPr>
            <a:r>
              <a:rPr lang="en-US" dirty="0"/>
              <a:t>gives a compile-time error.</a:t>
            </a:r>
          </a:p>
          <a:p>
            <a:pPr marL="514350" indent="-514350">
              <a:buAutoNum type="alphaUcPeriod"/>
            </a:pPr>
            <a:r>
              <a:rPr lang="en-US" dirty="0"/>
              <a:t>gives a runtime error. </a:t>
            </a:r>
          </a:p>
        </p:txBody>
      </p:sp>
    </p:spTree>
    <p:extLst>
      <p:ext uri="{BB962C8B-B14F-4D97-AF65-F5344CB8AC3E}">
        <p14:creationId xmlns:p14="http://schemas.microsoft.com/office/powerpoint/2010/main" val="99385367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Whole Group: 75%</a:t>
            </a:r>
          </a:p>
          <a:p>
            <a:r>
              <a:rPr lang="en-US" dirty="0"/>
              <a:t>Upper 27%: 100%</a:t>
            </a:r>
          </a:p>
          <a:p>
            <a:r>
              <a:rPr lang="en-US" dirty="0"/>
              <a:t>Lower 27%: 42%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Q: In </a:t>
            </a:r>
            <a:r>
              <a:rPr lang="en-US" dirty="0" err="1"/>
              <a:t>WindowTree</a:t>
            </a:r>
            <a:r>
              <a:rPr lang="en-US" dirty="0"/>
              <a:t> Creator, a </a:t>
            </a:r>
            <a:r>
              <a:rPr lang="en-US" dirty="0" err="1"/>
              <a:t>JPanel</a:t>
            </a:r>
            <a:r>
              <a:rPr lang="en-US" dirty="0"/>
              <a:t> instance is: </a:t>
            </a:r>
          </a:p>
          <a:p>
            <a:pPr marL="514350" indent="-514350">
              <a:buAutoNum type="alphaUcPeriod"/>
            </a:pPr>
            <a:r>
              <a:rPr lang="en-US" dirty="0"/>
              <a:t>the root of the widget tree.</a:t>
            </a:r>
          </a:p>
          <a:p>
            <a:pPr marL="514350" indent="-514350">
              <a:buAutoNum type="alphaUcPeriod"/>
            </a:pPr>
            <a:r>
              <a:rPr lang="en-US" dirty="0"/>
              <a:t>an interior node of the widget tree.</a:t>
            </a:r>
          </a:p>
          <a:p>
            <a:pPr marL="514350" indent="-514350">
              <a:buAutoNum type="alphaUcPeriod"/>
            </a:pPr>
            <a:r>
              <a:rPr lang="en-US" dirty="0"/>
              <a:t>a leaf of the widget tree. </a:t>
            </a:r>
          </a:p>
        </p:txBody>
      </p:sp>
    </p:spTree>
    <p:extLst>
      <p:ext uri="{BB962C8B-B14F-4D97-AF65-F5344CB8AC3E}">
        <p14:creationId xmlns:p14="http://schemas.microsoft.com/office/powerpoint/2010/main" val="99385367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Whole Group: 75%</a:t>
            </a:r>
          </a:p>
          <a:p>
            <a:r>
              <a:rPr lang="en-US" dirty="0"/>
              <a:t>Upper 27%: 100%</a:t>
            </a:r>
          </a:p>
          <a:p>
            <a:r>
              <a:rPr lang="en-US" dirty="0"/>
              <a:t>Lower 27%: 42%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Q: In </a:t>
            </a:r>
            <a:r>
              <a:rPr lang="en-US" dirty="0" err="1"/>
              <a:t>WindowTree</a:t>
            </a:r>
            <a:r>
              <a:rPr lang="en-US" dirty="0"/>
              <a:t> Creator, a </a:t>
            </a:r>
            <a:r>
              <a:rPr lang="en-US" dirty="0" err="1"/>
              <a:t>JTextField</a:t>
            </a:r>
            <a:r>
              <a:rPr lang="en-US" dirty="0"/>
              <a:t> instance is:</a:t>
            </a:r>
          </a:p>
          <a:p>
            <a:pPr marL="514350" indent="-514350">
              <a:buAutoNum type="alphaUcPeriod"/>
            </a:pPr>
            <a:r>
              <a:rPr lang="en-US" dirty="0"/>
              <a:t>the root of the widget tree.</a:t>
            </a:r>
          </a:p>
          <a:p>
            <a:pPr marL="514350" indent="-514350">
              <a:buAutoNum type="alphaUcPeriod"/>
            </a:pPr>
            <a:r>
              <a:rPr lang="en-US" dirty="0"/>
              <a:t>an interior node of the widget tree.</a:t>
            </a:r>
          </a:p>
          <a:p>
            <a:pPr marL="514350" indent="-514350">
              <a:buAutoNum type="alphaUcPeriod"/>
            </a:pPr>
            <a:r>
              <a:rPr lang="en-US" dirty="0"/>
              <a:t>a leaf of the widget tree. </a:t>
            </a:r>
          </a:p>
        </p:txBody>
      </p:sp>
    </p:spTree>
    <p:extLst>
      <p:ext uri="{BB962C8B-B14F-4D97-AF65-F5344CB8AC3E}">
        <p14:creationId xmlns:p14="http://schemas.microsoft.com/office/powerpoint/2010/main" val="99385367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Whole Group: 60%</a:t>
            </a:r>
          </a:p>
          <a:p>
            <a:r>
              <a:rPr lang="en-US" dirty="0"/>
              <a:t>Upper 27%: 78%</a:t>
            </a:r>
          </a:p>
          <a:p>
            <a:r>
              <a:rPr lang="en-US" dirty="0"/>
              <a:t>Lower 27%: 26%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Q: Which nodes of the logical structure of a frame can be displayed? (mark all that apply)</a:t>
            </a:r>
          </a:p>
          <a:p>
            <a:pPr marL="514350" indent="-514350">
              <a:buAutoNum type="alphaUcPeriod"/>
            </a:pPr>
            <a:r>
              <a:rPr lang="en-US" dirty="0"/>
              <a:t>root (the frame).</a:t>
            </a:r>
          </a:p>
          <a:p>
            <a:pPr marL="514350" indent="-514350">
              <a:buAutoNum type="alphaUcPeriod"/>
            </a:pPr>
            <a:r>
              <a:rPr lang="en-US" dirty="0"/>
              <a:t>interior nodes.</a:t>
            </a:r>
          </a:p>
          <a:p>
            <a:pPr marL="514350" indent="-514350">
              <a:buAutoNum type="alphaUcPeriod"/>
            </a:pPr>
            <a:r>
              <a:rPr lang="en-US" dirty="0"/>
              <a:t>leaf nodes. </a:t>
            </a:r>
          </a:p>
        </p:txBody>
      </p:sp>
    </p:spTree>
    <p:extLst>
      <p:ext uri="{BB962C8B-B14F-4D97-AF65-F5344CB8AC3E}">
        <p14:creationId xmlns:p14="http://schemas.microsoft.com/office/powerpoint/2010/main" val="99385367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Composite Objects- Trees, DAGs, and Graphs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Mean 76.3%</a:t>
            </a:r>
          </a:p>
          <a:p>
            <a:r>
              <a:rPr lang="en-US" dirty="0"/>
              <a:t>Median 75.9%</a:t>
            </a:r>
          </a:p>
          <a:p>
            <a:r>
              <a:rPr lang="en-US" dirty="0" err="1"/>
              <a:t>Std</a:t>
            </a:r>
            <a:r>
              <a:rPr lang="en-US" dirty="0"/>
              <a:t> @12.4%</a:t>
            </a:r>
          </a:p>
        </p:txBody>
      </p:sp>
    </p:spTree>
    <p:extLst>
      <p:ext uri="{BB962C8B-B14F-4D97-AF65-F5344CB8AC3E}">
        <p14:creationId xmlns:p14="http://schemas.microsoft.com/office/powerpoint/2010/main" val="383428370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P2 Q9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Whole Group: 50%</a:t>
            </a:r>
          </a:p>
          <a:p>
            <a:r>
              <a:rPr lang="en-US" dirty="0"/>
              <a:t>Upper 27%: 89%</a:t>
            </a:r>
          </a:p>
          <a:p>
            <a:r>
              <a:rPr lang="en-US" dirty="0"/>
              <a:t>Lower 27%: 15%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Q: if </a:t>
            </a:r>
            <a:r>
              <a:rPr lang="en-US" dirty="0" err="1"/>
              <a:t>indexOf</a:t>
            </a:r>
            <a:r>
              <a:rPr lang="en-US" dirty="0"/>
              <a:t>(element) cannot find element, it returns: </a:t>
            </a:r>
          </a:p>
          <a:p>
            <a:pPr marL="514350" indent="-514350">
              <a:buAutoNum type="alphaUcPeriod"/>
            </a:pPr>
            <a:r>
              <a:rPr lang="en-US" dirty="0"/>
              <a:t>0</a:t>
            </a:r>
          </a:p>
          <a:p>
            <a:pPr marL="514350" indent="-514350">
              <a:buAutoNum type="alphaUcPeriod"/>
            </a:pPr>
            <a:r>
              <a:rPr lang="en-US" dirty="0"/>
              <a:t>-1</a:t>
            </a:r>
          </a:p>
          <a:p>
            <a:pPr marL="514350" indent="-514350">
              <a:buAutoNum type="alphaUcPeriod"/>
            </a:pPr>
            <a:r>
              <a:rPr lang="en-US" dirty="0"/>
              <a:t>the number of filled elements (size) in the underlying array.</a:t>
            </a:r>
          </a:p>
          <a:p>
            <a:pPr marL="514350" indent="-514350">
              <a:buAutoNum type="alphaUcPeriod"/>
            </a:pPr>
            <a:r>
              <a:rPr lang="en-US" dirty="0"/>
              <a:t>the size of the underlying array.</a:t>
            </a:r>
          </a:p>
        </p:txBody>
      </p:sp>
    </p:spTree>
    <p:extLst>
      <p:ext uri="{BB962C8B-B14F-4D97-AF65-F5344CB8AC3E}">
        <p14:creationId xmlns:p14="http://schemas.microsoft.com/office/powerpoint/2010/main" val="3779594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P2 Q3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Whole Group: 35%</a:t>
            </a:r>
          </a:p>
          <a:p>
            <a:r>
              <a:rPr lang="en-US" dirty="0"/>
              <a:t>Upper 27%: 65%</a:t>
            </a:r>
          </a:p>
          <a:p>
            <a:r>
              <a:rPr lang="en-US" dirty="0"/>
              <a:t>Lower 27%: 21%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Q: A main method must have an argument named </a:t>
            </a:r>
            <a:r>
              <a:rPr lang="en-US" dirty="0" err="1"/>
              <a:t>args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69513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P5 Q5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Whole Group: 48%</a:t>
            </a:r>
          </a:p>
          <a:p>
            <a:r>
              <a:rPr lang="en-US" dirty="0"/>
              <a:t>Upper 27%: 94%</a:t>
            </a:r>
          </a:p>
          <a:p>
            <a:r>
              <a:rPr lang="en-US" dirty="0"/>
              <a:t>Lower 27%: 21%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Q: The physical structure of an object cannot have two variables with the same name.</a:t>
            </a:r>
          </a:p>
        </p:txBody>
      </p:sp>
    </p:spTree>
    <p:extLst>
      <p:ext uri="{BB962C8B-B14F-4D97-AF65-F5344CB8AC3E}">
        <p14:creationId xmlns:p14="http://schemas.microsoft.com/office/powerpoint/2010/main" val="179056773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P6 Q7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Whole Group: 69%</a:t>
            </a:r>
          </a:p>
          <a:p>
            <a:r>
              <a:rPr lang="en-US" dirty="0"/>
              <a:t>Upper 27%: 94%</a:t>
            </a:r>
          </a:p>
          <a:p>
            <a:r>
              <a:rPr lang="en-US" dirty="0"/>
              <a:t>Lower 27%: 21%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Q: A superclass constructor can be called from any method of a subclass.</a:t>
            </a:r>
          </a:p>
        </p:txBody>
      </p:sp>
    </p:spTree>
    <p:extLst>
      <p:ext uri="{BB962C8B-B14F-4D97-AF65-F5344CB8AC3E}">
        <p14:creationId xmlns:p14="http://schemas.microsoft.com/office/powerpoint/2010/main" val="126577857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P1 Q9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Whole Group: 51%</a:t>
            </a:r>
          </a:p>
          <a:p>
            <a:r>
              <a:rPr lang="en-US" dirty="0"/>
              <a:t>Upper 27%: 84%</a:t>
            </a:r>
          </a:p>
          <a:p>
            <a:r>
              <a:rPr lang="en-US" dirty="0"/>
              <a:t>Lower 27%: 15%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Q: We can define our own collection type that uses array syntax to manipulate the elements of the collection.</a:t>
            </a:r>
          </a:p>
        </p:txBody>
      </p:sp>
    </p:spTree>
    <p:extLst>
      <p:ext uri="{BB962C8B-B14F-4D97-AF65-F5344CB8AC3E}">
        <p14:creationId xmlns:p14="http://schemas.microsoft.com/office/powerpoint/2010/main" val="341572425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P2 Q7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Whole Group: 41%</a:t>
            </a:r>
          </a:p>
          <a:p>
            <a:r>
              <a:rPr lang="en-US" dirty="0"/>
              <a:t>Upper 27%: 84%</a:t>
            </a:r>
          </a:p>
          <a:p>
            <a:r>
              <a:rPr lang="en-US" dirty="0"/>
              <a:t>Lower 27%: 15%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Q: The index() method of </a:t>
            </a:r>
            <a:r>
              <a:rPr lang="en-US" dirty="0" err="1"/>
              <a:t>AnInheritingStringDatabase</a:t>
            </a:r>
            <a:r>
              <a:rPr lang="en-US" dirty="0"/>
              <a:t> calls an instance method in its superclass without specifying the target of the call.</a:t>
            </a:r>
          </a:p>
        </p:txBody>
      </p:sp>
    </p:spTree>
    <p:extLst>
      <p:ext uri="{BB962C8B-B14F-4D97-AF65-F5344CB8AC3E}">
        <p14:creationId xmlns:p14="http://schemas.microsoft.com/office/powerpoint/2010/main" val="157256931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P4 Q4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Whole Group: 61%</a:t>
            </a:r>
          </a:p>
          <a:p>
            <a:r>
              <a:rPr lang="en-US" dirty="0"/>
              <a:t>Upper 27%: 94%</a:t>
            </a:r>
          </a:p>
          <a:p>
            <a:r>
              <a:rPr lang="en-US" dirty="0"/>
              <a:t>Lower 27%: 26%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Q: </a:t>
            </a:r>
            <a:r>
              <a:rPr lang="en-US" dirty="0" err="1"/>
              <a:t>System.out.println</a:t>
            </a:r>
            <a:r>
              <a:rPr lang="en-US" dirty="0"/>
              <a:t>(o) calls:</a:t>
            </a:r>
          </a:p>
          <a:p>
            <a:pPr marL="514350" indent="-514350">
              <a:buAutoNum type="alphaUcPeriod"/>
            </a:pPr>
            <a:r>
              <a:rPr lang="en-US" dirty="0"/>
              <a:t>the </a:t>
            </a:r>
            <a:r>
              <a:rPr lang="en-US" dirty="0" err="1"/>
              <a:t>toString</a:t>
            </a:r>
            <a:r>
              <a:rPr lang="en-US" dirty="0"/>
              <a:t>() method on o.</a:t>
            </a:r>
          </a:p>
          <a:p>
            <a:pPr marL="514350" indent="-514350">
              <a:buAutoNum type="alphaUcPeriod"/>
            </a:pPr>
            <a:r>
              <a:rPr lang="en-US" dirty="0"/>
              <a:t>the </a:t>
            </a:r>
            <a:r>
              <a:rPr lang="en-US" dirty="0" err="1"/>
              <a:t>println</a:t>
            </a:r>
            <a:r>
              <a:rPr lang="en-US" dirty="0"/>
              <a:t>() method on o.</a:t>
            </a:r>
          </a:p>
          <a:p>
            <a:pPr marL="514350" indent="-514350">
              <a:buAutoNum type="alphaUcPeriod"/>
            </a:pPr>
            <a:r>
              <a:rPr lang="en-US" dirty="0"/>
              <a:t>getter() methods of o.</a:t>
            </a:r>
          </a:p>
        </p:txBody>
      </p:sp>
    </p:spTree>
    <p:extLst>
      <p:ext uri="{BB962C8B-B14F-4D97-AF65-F5344CB8AC3E}">
        <p14:creationId xmlns:p14="http://schemas.microsoft.com/office/powerpoint/2010/main" val="54371992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P6 Q8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Whole Group: 65%</a:t>
            </a:r>
          </a:p>
          <a:p>
            <a:r>
              <a:rPr lang="en-US" dirty="0"/>
              <a:t>Upper 27%: 89%</a:t>
            </a:r>
          </a:p>
          <a:p>
            <a:r>
              <a:rPr lang="en-US" dirty="0"/>
              <a:t>Lower 27%: 21%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Q: If no super() call is made in a constructor: </a:t>
            </a:r>
          </a:p>
          <a:p>
            <a:pPr marL="514350" indent="-514350">
              <a:buAutoNum type="alphaUcPeriod"/>
            </a:pPr>
            <a:r>
              <a:rPr lang="en-US" dirty="0"/>
              <a:t>an exception is thrown.</a:t>
            </a:r>
          </a:p>
          <a:p>
            <a:pPr marL="514350" indent="-514350">
              <a:buAutoNum type="alphaUcPeriod"/>
            </a:pPr>
            <a:r>
              <a:rPr lang="en-US" dirty="0"/>
              <a:t>no superclass constructor is called.</a:t>
            </a:r>
          </a:p>
          <a:p>
            <a:pPr marL="514350" indent="-514350">
              <a:buAutoNum type="alphaUcPeriod"/>
            </a:pPr>
            <a:r>
              <a:rPr lang="en-US" dirty="0"/>
              <a:t>a call to the </a:t>
            </a:r>
            <a:r>
              <a:rPr lang="en-US" dirty="0" err="1"/>
              <a:t>parameterless</a:t>
            </a:r>
            <a:r>
              <a:rPr lang="en-US" dirty="0"/>
              <a:t> super constructor is automatically added as the first statement in the constructor. </a:t>
            </a:r>
          </a:p>
        </p:txBody>
      </p:sp>
    </p:spTree>
    <p:extLst>
      <p:ext uri="{BB962C8B-B14F-4D97-AF65-F5344CB8AC3E}">
        <p14:creationId xmlns:p14="http://schemas.microsoft.com/office/powerpoint/2010/main" val="1318802466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P6 Q4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Whole Group: 65%</a:t>
            </a:r>
          </a:p>
          <a:p>
            <a:r>
              <a:rPr lang="en-US" dirty="0"/>
              <a:t>Upper 27%: 89%</a:t>
            </a:r>
          </a:p>
          <a:p>
            <a:r>
              <a:rPr lang="en-US" dirty="0"/>
              <a:t>Lower 27%: 26%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Q: If C is a subclass of E, and an object c of type C is instantiated, then:</a:t>
            </a:r>
          </a:p>
          <a:p>
            <a:pPr marL="514350" indent="-514350">
              <a:buAutoNum type="alphaUcPeriod"/>
            </a:pPr>
            <a:r>
              <a:rPr lang="en-US" dirty="0"/>
              <a:t>a constructor of only C is called.</a:t>
            </a:r>
          </a:p>
          <a:p>
            <a:pPr marL="514350" indent="-514350">
              <a:buAutoNum type="alphaUcPeriod"/>
            </a:pPr>
            <a:r>
              <a:rPr lang="en-US" dirty="0"/>
              <a:t>a constructor of only E is called.</a:t>
            </a:r>
          </a:p>
          <a:p>
            <a:pPr marL="514350" indent="-514350">
              <a:buAutoNum type="alphaUcPeriod"/>
            </a:pPr>
            <a:r>
              <a:rPr lang="en-US" dirty="0"/>
              <a:t>a constructor of C and E are called.</a:t>
            </a:r>
          </a:p>
        </p:txBody>
      </p:sp>
    </p:spTree>
    <p:extLst>
      <p:ext uri="{BB962C8B-B14F-4D97-AF65-F5344CB8AC3E}">
        <p14:creationId xmlns:p14="http://schemas.microsoft.com/office/powerpoint/2010/main" val="28908152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P4 Q2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Whole Group: 53%</a:t>
            </a:r>
          </a:p>
          <a:p>
            <a:r>
              <a:rPr lang="en-US" dirty="0"/>
              <a:t>Upper 27%: 91%</a:t>
            </a:r>
          </a:p>
          <a:p>
            <a:r>
              <a:rPr lang="en-US" dirty="0"/>
              <a:t>Lower 27%: 47%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From </a:t>
            </a:r>
            <a:r>
              <a:rPr lang="en-US" dirty="0" err="1"/>
              <a:t>lectures.scanning.AConsoleReadingUpperCasePrinter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Make sure you input “Albert Einstein” as the input string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Q: The values of variable, index, when the print is executed are: </a:t>
            </a:r>
          </a:p>
          <a:p>
            <a:pPr marL="514350" indent="-514350">
              <a:buAutoNum type="alphaUcPeriod"/>
            </a:pPr>
            <a:r>
              <a:rPr lang="en-US" dirty="0"/>
              <a:t>Each of the values in the range 0..scannedString.length()-1</a:t>
            </a:r>
          </a:p>
          <a:p>
            <a:pPr marL="514350" indent="-514350">
              <a:buAutoNum type="alphaUcPeriod"/>
            </a:pPr>
            <a:r>
              <a:rPr lang="en-US" dirty="0"/>
              <a:t>Each of the values in the range 0..scannedString.length() </a:t>
            </a:r>
          </a:p>
          <a:p>
            <a:pPr marL="514350" indent="-514350">
              <a:buAutoNum type="alphaUcPeriod"/>
            </a:pPr>
            <a:r>
              <a:rPr lang="en-US" dirty="0"/>
              <a:t>0 and 7</a:t>
            </a:r>
          </a:p>
          <a:p>
            <a:pPr marL="514350" indent="-514350">
              <a:buAutoNum type="alphaUcPeriod"/>
            </a:pPr>
            <a:r>
              <a:rPr lang="en-US" dirty="0"/>
              <a:t>1 and 8</a:t>
            </a:r>
          </a:p>
          <a:p>
            <a:pPr marL="514350" indent="-514350">
              <a:buAutoNum type="alphaUcPeriod"/>
            </a:pPr>
            <a:r>
              <a:rPr lang="en-US" dirty="0"/>
              <a:t>None of the above </a:t>
            </a:r>
          </a:p>
        </p:txBody>
      </p:sp>
    </p:spTree>
    <p:extLst>
      <p:ext uri="{BB962C8B-B14F-4D97-AF65-F5344CB8AC3E}">
        <p14:creationId xmlns:p14="http://schemas.microsoft.com/office/powerpoint/2010/main" val="1024695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Class Dual Roles Quiz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Mean 84%</a:t>
            </a:r>
          </a:p>
          <a:p>
            <a:r>
              <a:rPr lang="en-US" dirty="0"/>
              <a:t>Median 86%</a:t>
            </a:r>
          </a:p>
          <a:p>
            <a:r>
              <a:rPr lang="en-US" dirty="0" err="1"/>
              <a:t>Std</a:t>
            </a:r>
            <a:r>
              <a:rPr lang="en-US" dirty="0"/>
              <a:t> @9.5%</a:t>
            </a:r>
          </a:p>
        </p:txBody>
      </p:sp>
    </p:spTree>
    <p:extLst>
      <p:ext uri="{BB962C8B-B14F-4D97-AF65-F5344CB8AC3E}">
        <p14:creationId xmlns:p14="http://schemas.microsoft.com/office/powerpoint/2010/main" val="14518429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P4 Q2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Whole Group: 66%</a:t>
            </a:r>
          </a:p>
          <a:p>
            <a:r>
              <a:rPr lang="en-US" dirty="0"/>
              <a:t>Upper 27%: 95%</a:t>
            </a:r>
          </a:p>
          <a:p>
            <a:r>
              <a:rPr lang="en-US" dirty="0"/>
              <a:t>Lower 27%: 33%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Q: The number of properties in </a:t>
            </a:r>
            <a:r>
              <a:rPr lang="en-US" dirty="0" err="1"/>
              <a:t>ALoopingFactorialSpreadsheet</a:t>
            </a:r>
            <a:r>
              <a:rPr lang="en-US" dirty="0"/>
              <a:t> is the same as the number of variables in it.</a:t>
            </a:r>
          </a:p>
        </p:txBody>
      </p:sp>
    </p:spTree>
    <p:extLst>
      <p:ext uri="{BB962C8B-B14F-4D97-AF65-F5344CB8AC3E}">
        <p14:creationId xmlns:p14="http://schemas.microsoft.com/office/powerpoint/2010/main" val="26070541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326</TotalTime>
  <Words>2992</Words>
  <Application>Microsoft Office PowerPoint</Application>
  <PresentationFormat>On-screen Show (4:3)</PresentationFormat>
  <Paragraphs>580</Paragraphs>
  <Slides>66</Slides>
  <Notes>56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66</vt:i4>
      </vt:variant>
    </vt:vector>
  </HeadingPairs>
  <TitlesOfParts>
    <vt:vector size="70" baseType="lpstr">
      <vt:lpstr>Calibri</vt:lpstr>
      <vt:lpstr>Constantia</vt:lpstr>
      <vt:lpstr>Wingdings 2</vt:lpstr>
      <vt:lpstr>Flow</vt:lpstr>
      <vt:lpstr>Review Session</vt:lpstr>
      <vt:lpstr>Scanning Quiz</vt:lpstr>
      <vt:lpstr>P3 Q2</vt:lpstr>
      <vt:lpstr>P3 Q1</vt:lpstr>
      <vt:lpstr>P3 Q7</vt:lpstr>
      <vt:lpstr>P2 Q3</vt:lpstr>
      <vt:lpstr>P4 Q2</vt:lpstr>
      <vt:lpstr>Class Dual Roles Quiz</vt:lpstr>
      <vt:lpstr>P4 Q2</vt:lpstr>
      <vt:lpstr>P4 Q20</vt:lpstr>
      <vt:lpstr>P3 Q9</vt:lpstr>
      <vt:lpstr>P4 Q5</vt:lpstr>
      <vt:lpstr>P4 Q10</vt:lpstr>
      <vt:lpstr>P4 Q26</vt:lpstr>
      <vt:lpstr>P4 Q27</vt:lpstr>
      <vt:lpstr>P2 Q21</vt:lpstr>
      <vt:lpstr>Constructors and Pointers Quiz</vt:lpstr>
      <vt:lpstr>P3 Q10</vt:lpstr>
      <vt:lpstr>P2 Q12</vt:lpstr>
      <vt:lpstr>P3 Q4</vt:lpstr>
      <vt:lpstr>P3 Q5</vt:lpstr>
      <vt:lpstr>P1 Q4</vt:lpstr>
      <vt:lpstr>P2 Q5</vt:lpstr>
      <vt:lpstr>Interfaces Quiz</vt:lpstr>
      <vt:lpstr>P2 Q25</vt:lpstr>
      <vt:lpstr>P2 Q14</vt:lpstr>
      <vt:lpstr>P1 Q10</vt:lpstr>
      <vt:lpstr>P1 Q8</vt:lpstr>
      <vt:lpstr>P2 Q11</vt:lpstr>
      <vt:lpstr>P2 Q12</vt:lpstr>
      <vt:lpstr>Graphics Quiz</vt:lpstr>
      <vt:lpstr>Q15</vt:lpstr>
      <vt:lpstr>Q8</vt:lpstr>
      <vt:lpstr>Q4</vt:lpstr>
      <vt:lpstr>Q18</vt:lpstr>
      <vt:lpstr>Q23</vt:lpstr>
      <vt:lpstr>User Interface and Annotations Quiz</vt:lpstr>
      <vt:lpstr>P2 Q13</vt:lpstr>
      <vt:lpstr>P2 Q9</vt:lpstr>
      <vt:lpstr>P1 Q4</vt:lpstr>
      <vt:lpstr>P2 Q5</vt:lpstr>
      <vt:lpstr>P2 Q6</vt:lpstr>
      <vt:lpstr>P3 Q3</vt:lpstr>
      <vt:lpstr>Composite Objects and Shapes Quiz</vt:lpstr>
      <vt:lpstr>P1 Q1</vt:lpstr>
      <vt:lpstr>P2 Q12</vt:lpstr>
      <vt:lpstr>P1 Q13</vt:lpstr>
      <vt:lpstr>P2 Q8</vt:lpstr>
      <vt:lpstr>P2 Q20</vt:lpstr>
      <vt:lpstr>P1 Q5</vt:lpstr>
      <vt:lpstr>P2 Q4</vt:lpstr>
      <vt:lpstr>Composite Objects- Trees, DAGs, and Graphs</vt:lpstr>
      <vt:lpstr>Q1</vt:lpstr>
      <vt:lpstr>Q15</vt:lpstr>
      <vt:lpstr>Q5</vt:lpstr>
      <vt:lpstr>Q6</vt:lpstr>
      <vt:lpstr>Q4</vt:lpstr>
      <vt:lpstr>Composite Objects- Trees, DAGs, and Graphs</vt:lpstr>
      <vt:lpstr>P2 Q9</vt:lpstr>
      <vt:lpstr>P5 Q5</vt:lpstr>
      <vt:lpstr>P6 Q7</vt:lpstr>
      <vt:lpstr>P1 Q9</vt:lpstr>
      <vt:lpstr>P2 Q7</vt:lpstr>
      <vt:lpstr>P4 Q4</vt:lpstr>
      <vt:lpstr>P6 Q8</vt:lpstr>
      <vt:lpstr>P6 Q4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Session</dc:title>
  <dc:creator>Kent</dc:creator>
  <cp:lastModifiedBy>Kent Torell</cp:lastModifiedBy>
  <cp:revision>77</cp:revision>
  <dcterms:created xsi:type="dcterms:W3CDTF">2017-10-11T00:06:41Z</dcterms:created>
  <dcterms:modified xsi:type="dcterms:W3CDTF">2017-10-13T16:53:39Z</dcterms:modified>
</cp:coreProperties>
</file>